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1"/>
    <p:sldMasterId id="2147484065" r:id="rId2"/>
    <p:sldMasterId id="2147484017" r:id="rId3"/>
    <p:sldMasterId id="2147484029" r:id="rId4"/>
    <p:sldMasterId id="2147484041" r:id="rId5"/>
    <p:sldMasterId id="2147484053" r:id="rId6"/>
    <p:sldMasterId id="2147484092" r:id="rId7"/>
    <p:sldMasterId id="2147484079" r:id="rId8"/>
  </p:sldMasterIdLst>
  <p:notesMasterIdLst>
    <p:notesMasterId r:id="rId104"/>
  </p:notesMasterIdLst>
  <p:handoutMasterIdLst>
    <p:handoutMasterId r:id="rId105"/>
  </p:handoutMasterIdLst>
  <p:sldIdLst>
    <p:sldId id="256" r:id="rId9"/>
    <p:sldId id="257" r:id="rId10"/>
    <p:sldId id="308" r:id="rId11"/>
    <p:sldId id="393" r:id="rId12"/>
    <p:sldId id="398" r:id="rId13"/>
    <p:sldId id="401" r:id="rId14"/>
    <p:sldId id="268" r:id="rId15"/>
    <p:sldId id="460" r:id="rId16"/>
    <p:sldId id="305" r:id="rId17"/>
    <p:sldId id="449" r:id="rId18"/>
    <p:sldId id="450" r:id="rId19"/>
    <p:sldId id="451" r:id="rId20"/>
    <p:sldId id="374" r:id="rId21"/>
    <p:sldId id="448" r:id="rId22"/>
    <p:sldId id="452" r:id="rId23"/>
    <p:sldId id="453" r:id="rId24"/>
    <p:sldId id="447" r:id="rId25"/>
    <p:sldId id="445" r:id="rId26"/>
    <p:sldId id="400" r:id="rId27"/>
    <p:sldId id="402" r:id="rId28"/>
    <p:sldId id="259" r:id="rId29"/>
    <p:sldId id="394" r:id="rId30"/>
    <p:sldId id="260" r:id="rId31"/>
    <p:sldId id="261" r:id="rId32"/>
    <p:sldId id="399" r:id="rId33"/>
    <p:sldId id="262" r:id="rId34"/>
    <p:sldId id="403" r:id="rId35"/>
    <p:sldId id="263" r:id="rId36"/>
    <p:sldId id="264" r:id="rId37"/>
    <p:sldId id="265" r:id="rId38"/>
    <p:sldId id="266" r:id="rId39"/>
    <p:sldId id="395" r:id="rId40"/>
    <p:sldId id="427" r:id="rId41"/>
    <p:sldId id="428" r:id="rId42"/>
    <p:sldId id="430" r:id="rId43"/>
    <p:sldId id="429" r:id="rId44"/>
    <p:sldId id="431" r:id="rId45"/>
    <p:sldId id="433" r:id="rId46"/>
    <p:sldId id="316" r:id="rId47"/>
    <p:sldId id="454" r:id="rId48"/>
    <p:sldId id="455" r:id="rId49"/>
    <p:sldId id="438" r:id="rId50"/>
    <p:sldId id="439" r:id="rId51"/>
    <p:sldId id="405" r:id="rId52"/>
    <p:sldId id="321" r:id="rId53"/>
    <p:sldId id="404" r:id="rId54"/>
    <p:sldId id="325" r:id="rId55"/>
    <p:sldId id="436" r:id="rId56"/>
    <p:sldId id="441" r:id="rId57"/>
    <p:sldId id="426" r:id="rId58"/>
    <p:sldId id="406" r:id="rId59"/>
    <p:sldId id="408" r:id="rId60"/>
    <p:sldId id="381" r:id="rId61"/>
    <p:sldId id="410" r:id="rId62"/>
    <p:sldId id="432" r:id="rId63"/>
    <p:sldId id="458" r:id="rId64"/>
    <p:sldId id="459" r:id="rId65"/>
    <p:sldId id="446" r:id="rId66"/>
    <p:sldId id="391" r:id="rId67"/>
    <p:sldId id="440" r:id="rId68"/>
    <p:sldId id="382" r:id="rId69"/>
    <p:sldId id="350" r:id="rId70"/>
    <p:sldId id="442" r:id="rId71"/>
    <p:sldId id="443" r:id="rId72"/>
    <p:sldId id="383" r:id="rId73"/>
    <p:sldId id="392" r:id="rId74"/>
    <p:sldId id="351" r:id="rId75"/>
    <p:sldId id="352" r:id="rId76"/>
    <p:sldId id="353" r:id="rId77"/>
    <p:sldId id="355" r:id="rId78"/>
    <p:sldId id="434" r:id="rId79"/>
    <p:sldId id="356" r:id="rId80"/>
    <p:sldId id="357" r:id="rId81"/>
    <p:sldId id="456" r:id="rId82"/>
    <p:sldId id="435" r:id="rId83"/>
    <p:sldId id="358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281" r:id="rId92"/>
    <p:sldId id="423" r:id="rId93"/>
    <p:sldId id="368" r:id="rId94"/>
    <p:sldId id="369" r:id="rId95"/>
    <p:sldId id="444" r:id="rId96"/>
    <p:sldId id="370" r:id="rId97"/>
    <p:sldId id="437" r:id="rId98"/>
    <p:sldId id="371" r:id="rId99"/>
    <p:sldId id="372" r:id="rId100"/>
    <p:sldId id="457" r:id="rId101"/>
    <p:sldId id="461" r:id="rId102"/>
    <p:sldId id="304" r:id="rId10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2">
          <p15:clr>
            <a:srgbClr val="A4A3A4"/>
          </p15:clr>
        </p15:guide>
        <p15:guide id="2" pos="32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FF9900"/>
    <a:srgbClr val="FFFFFF"/>
    <a:srgbClr val="C0C0C0"/>
    <a:srgbClr val="DDDDDD"/>
    <a:srgbClr val="CC3300"/>
    <a:srgbClr val="33CC33"/>
    <a:srgbClr val="3333FF"/>
    <a:srgbClr val="FFCCCC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9" autoAdjust="0"/>
    <p:restoredTop sz="96984" autoAdjust="0"/>
  </p:normalViewPr>
  <p:slideViewPr>
    <p:cSldViewPr snapToGrid="0" showGuides="1">
      <p:cViewPr varScale="1">
        <p:scale>
          <a:sx n="138" d="100"/>
          <a:sy n="138" d="100"/>
        </p:scale>
        <p:origin x="1134" y="114"/>
      </p:cViewPr>
      <p:guideLst>
        <p:guide orient="horz" pos="1192"/>
        <p:guide pos="3255"/>
      </p:guideLst>
    </p:cSldViewPr>
  </p:slideViewPr>
  <p:outlineViewPr>
    <p:cViewPr>
      <p:scale>
        <a:sx n="33" d="100"/>
        <a:sy n="33" d="100"/>
      </p:scale>
      <p:origin x="0" y="267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07" Type="http://schemas.openxmlformats.org/officeDocument/2006/relationships/viewProps" Target="viewProps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tableStyles" Target="tableStyles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580C841-A34D-0F44-B99C-434D0D484263}" type="datetimeFigureOut">
              <a:rPr lang="en-US" smtClean="0"/>
              <a:pPr/>
              <a:t>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B77D7A8-7AD1-D847-88F0-AC6D5D927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7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55F55D3-CD27-9042-95C4-4762BDC1F504}" type="datetimeFigureOut">
              <a:rPr lang="en-US" smtClean="0"/>
              <a:pPr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A21C36C-116C-BC4F-AAB9-02D408A4C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79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want</a:t>
            </a:r>
            <a:r>
              <a:rPr lang="en-US" baseline="0" dirty="0" smtClean="0"/>
              <a:t> to make a cross from two strains are genetically diverse on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19 at 20 Mb, which two would you select?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1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0A0B1-2F8C-7A45-A2B5-DF28C1CF205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3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0A0B1-2F8C-7A45-A2B5-DF28C1CF205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you want to vary the founder</a:t>
            </a:r>
            <a:r>
              <a:rPr lang="en-US" baseline="0" dirty="0" smtClean="0"/>
              <a:t> order at the top of the funnel?</a:t>
            </a:r>
          </a:p>
          <a:p>
            <a:r>
              <a:rPr lang="en-US" baseline="0" dirty="0" smtClean="0"/>
              <a:t>What is different about each CC line?</a:t>
            </a:r>
          </a:p>
          <a:p>
            <a:r>
              <a:rPr lang="en-US" baseline="0" dirty="0" smtClean="0"/>
              <a:t>Which founder contributes the M chromosome?</a:t>
            </a:r>
          </a:p>
          <a:p>
            <a:pPr defTabSz="483306">
              <a:defRPr/>
            </a:pPr>
            <a:r>
              <a:rPr lang="en-US" baseline="0" dirty="0" smtClean="0"/>
              <a:t>Which founder contributes the Y chromosome?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0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males or females have higher RBC?</a:t>
            </a:r>
          </a:p>
          <a:p>
            <a:r>
              <a:rPr lang="en-US" dirty="0" smtClean="0"/>
              <a:t>Does C57BL/6J show a sex difference in RBC?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08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males or females have higher RBC?</a:t>
            </a:r>
          </a:p>
          <a:p>
            <a:r>
              <a:rPr lang="en-US" dirty="0" smtClean="0"/>
              <a:t>Does C57BL/6J show a sex difference in RBC?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4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males or females have higher RBC?</a:t>
            </a:r>
          </a:p>
          <a:p>
            <a:r>
              <a:rPr lang="en-US" dirty="0" smtClean="0"/>
              <a:t>Does C57BL/6J show a sex difference in RBC?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9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2. Null Allele Phenotypes on 30 Different Genetic Backgrounds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(A) Locomotor response to methamphetamine in Cacna1c+/ and Cacna1c+/+ mice. On days 1 and 2, a saline injection was given before a 30min exposure to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field. On day 3, methamphetamine (2 mg/kg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[intraperitoneally]) was given before the open field. The difference in locomotor activity on day 3 compared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activity on day 2 is shown.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(B) Exploratory activity during a 30 min open field test in Tcf7l2+/ and Tcf7l2+/+ mice.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(C) Baseline blood glucose levels in Tcf7l2+/ and Tcf7l2+/+ mice.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(D) Startle response to a 120-dB acoustic stimulus in Tcf7l2+/ and Tcf7l2+/+ mice.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Bars show the mean phenotype ± SEM. F1s are labeled according to the maternal strain and are ordered along the x axis according to the difference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+/ and +/+ mice. See also Table S3. Null allele effects within strains were evaluated using two-tailed t tests. p &lt; 0.1, *p &lt; 0.05, **p &lt; 0.01,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***p &lt; 0.001.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8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Acute and sensitized cocaine response, measured by locomotor hyperactivity, is lower in C57BL/6N (B6N) </a:t>
            </a:r>
            <a:r>
              <a:rPr lang="en-US" dirty="0" err="1" smtClean="0"/>
              <a:t>substrain</a:t>
            </a:r>
            <a:r>
              <a:rPr lang="en-US" dirty="0" smtClean="0"/>
              <a:t> than in C57BL/6J (B6J). (</a:t>
            </a:r>
            <a:r>
              <a:rPr lang="en-US" b="1" dirty="0" smtClean="0"/>
              <a:t>A</a:t>
            </a:r>
            <a:r>
              <a:rPr lang="en-US" dirty="0" smtClean="0"/>
              <a:t>) Baseline locomotor velocity data of B6J (blue) and B6N (green) mice were measured for 30 minutes and then injected with cocaine (20 mg/kg, red arrow) and recorded for further 60 minutes. (</a:t>
            </a:r>
            <a:r>
              <a:rPr lang="en-US" b="1" dirty="0" smtClean="0"/>
              <a:t>B</a:t>
            </a:r>
            <a:r>
              <a:rPr lang="en-US" dirty="0" smtClean="0"/>
              <a:t>) Cocaine dose response for B6J and B6N. (</a:t>
            </a:r>
            <a:r>
              <a:rPr lang="en-US" b="1" dirty="0" smtClean="0"/>
              <a:t>C</a:t>
            </a:r>
            <a:r>
              <a:rPr lang="en-US" dirty="0" smtClean="0"/>
              <a:t>) Decreased methamphetamine response in B6N. Animals were injected with methamphetamine (2mg/kg, red arrow) and recorded for 3 hours. (</a:t>
            </a:r>
            <a:r>
              <a:rPr lang="en-US" b="1" dirty="0" smtClean="0"/>
              <a:t>D</a:t>
            </a:r>
            <a:r>
              <a:rPr lang="en-US" dirty="0" smtClean="0"/>
              <a:t>) Methamphetamine dose response for B6J and B6N. Mice were treated with 1mg/kg, 2mg/kg and 4mg/kg of the drug. Average response 60 minutes post injection is shown. (</a:t>
            </a:r>
            <a:r>
              <a:rPr lang="en-US" b="1" dirty="0" smtClean="0"/>
              <a:t>E, F</a:t>
            </a:r>
            <a:r>
              <a:rPr lang="en-US" dirty="0" smtClean="0"/>
              <a:t>) B6N have a lower sensitized response to cocaine at 10mg/kg (</a:t>
            </a:r>
            <a:r>
              <a:rPr lang="en-US" b="1" dirty="0" smtClean="0"/>
              <a:t>E</a:t>
            </a:r>
            <a:r>
              <a:rPr lang="en-US" dirty="0" smtClean="0"/>
              <a:t>) but respond similarly at 15mg/kg dose (</a:t>
            </a:r>
            <a:r>
              <a:rPr lang="en-US" b="1" dirty="0" smtClean="0"/>
              <a:t>F</a:t>
            </a:r>
            <a:r>
              <a:rPr lang="en-US" dirty="0" smtClean="0"/>
              <a:t>). Mice were measured for baseline and post injection response for one hour and injected with saline(S) or cocaine(C). 30-minute post injection response is shown. All data are shown as mean ± SEM, the number of animals in each group is indicated; *p&lt;0.05,**p&lt;0.01,***p&lt;0.001,****p&lt;0.0001 from Tukey post hoc test following two way ANOVA (B,D) or pair wise t-test (E,F).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3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mitochondrial chromosome will the F2s</a:t>
            </a:r>
            <a:r>
              <a:rPr lang="en-US" baseline="0" dirty="0" smtClean="0"/>
              <a:t> have?</a:t>
            </a:r>
          </a:p>
          <a:p>
            <a:r>
              <a:rPr lang="en-US" baseline="0" dirty="0" smtClean="0"/>
              <a:t>Which Y chromosome will the male F2s have?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DE27-1315-483F-A8F2-69C6F28EF6F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8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DE27-1315-483F-A8F2-69C6F28EF6F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1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0A0B1-2F8C-7A45-A2B5-DF28C1CF205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7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9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66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01BD16-47CB-4AA9-9B81-F0312A9D7C67}" type="datetimeFigureOut">
              <a:rPr lang="en-US" smtClean="0"/>
              <a:pPr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6A7B-156F-424A-8CDE-A591B43D8A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8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01BD16-47CB-4AA9-9B81-F0312A9D7C67}" type="datetimeFigureOut">
              <a:rPr lang="en-US" smtClean="0"/>
              <a:pPr/>
              <a:t>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6A7B-156F-424A-8CDE-A591B43D8A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19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1348013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427" y="1030653"/>
            <a:ext cx="6812644" cy="2569798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6427" y="3886200"/>
            <a:ext cx="3528787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2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1586" y="1600200"/>
            <a:ext cx="837565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97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1585" y="1600200"/>
            <a:ext cx="4090438" cy="4849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4736062" y="1600200"/>
            <a:ext cx="4090438" cy="4849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86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1586" y="1600201"/>
            <a:ext cx="8374914" cy="431437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055" y="6061303"/>
            <a:ext cx="4129088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819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1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5212" y="0"/>
            <a:ext cx="733878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77142" y="1030653"/>
            <a:ext cx="6667501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142" y="3886200"/>
            <a:ext cx="3528787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1411514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13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7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82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94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74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6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96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7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26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68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42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8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66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98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4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2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36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535214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03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9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11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3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5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52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94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199" y="0"/>
            <a:ext cx="3271157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6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9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8A1B61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4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2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77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4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30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23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6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626100" y="914400"/>
            <a:ext cx="3200400" cy="51736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7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5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199" y="0"/>
            <a:ext cx="3195053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91749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8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57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498124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4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9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4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4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91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89429" y="6023428"/>
            <a:ext cx="8454571" cy="8345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41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87002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3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199" y="0"/>
            <a:ext cx="3271157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60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572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7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10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35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170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53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89429" y="6023428"/>
            <a:ext cx="8454571" cy="8345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25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3493" y="0"/>
            <a:ext cx="4992062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2494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002D7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9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56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572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  <a:solidFill>
            <a:srgbClr val="002D72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61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38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9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2" r:id="rId5"/>
    <p:sldLayoutId id="2147484074" r:id="rId6"/>
    <p:sldLayoutId id="2147484013" r:id="rId7"/>
    <p:sldLayoutId id="2147484014" r:id="rId8"/>
    <p:sldLayoutId id="2147484015" r:id="rId9"/>
    <p:sldLayoutId id="2147484016" r:id="rId10"/>
    <p:sldLayoutId id="2147484106" r:id="rId11"/>
    <p:sldLayoutId id="214748410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586" y="274638"/>
            <a:ext cx="8374914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586" y="1600200"/>
            <a:ext cx="8374914" cy="484051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878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2" r:id="rId5"/>
    <p:sldLayoutId id="214748407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8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9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11" name="Picture 10" descr="bugs-01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6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4" r:id="rId5"/>
    <p:sldLayoutId id="2147484075" r:id="rId6"/>
    <p:sldLayoutId id="2147484025" r:id="rId7"/>
    <p:sldLayoutId id="2147484026" r:id="rId8"/>
    <p:sldLayoutId id="2147484027" r:id="rId9"/>
    <p:sldLayoutId id="214748402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11" name="Picture 10" descr="bugs-01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4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6" r:id="rId5"/>
    <p:sldLayoutId id="2147484076" r:id="rId6"/>
    <p:sldLayoutId id="2147484037" r:id="rId7"/>
    <p:sldLayoutId id="2147484038" r:id="rId8"/>
    <p:sldLayoutId id="2147484039" r:id="rId9"/>
    <p:sldLayoutId id="2147484040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11" name="Picture 10" descr="bugs-01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8" r:id="rId5"/>
    <p:sldLayoutId id="2147484077" r:id="rId6"/>
    <p:sldLayoutId id="2147484049" r:id="rId7"/>
    <p:sldLayoutId id="2147484050" r:id="rId8"/>
    <p:sldLayoutId id="2147484051" r:id="rId9"/>
    <p:sldLayoutId id="2147484052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2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60" r:id="rId5"/>
    <p:sldLayoutId id="2147484078" r:id="rId6"/>
    <p:sldLayoutId id="2147484061" r:id="rId7"/>
    <p:sldLayoutId id="2147484062" r:id="rId8"/>
    <p:sldLayoutId id="2147484063" r:id="rId9"/>
    <p:sldLayoutId id="214748406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-1"/>
            <a:ext cx="498124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FooterText_white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23" name="Picture 22" descr="bugs-02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6172200"/>
            <a:ext cx="960152" cy="5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1C4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-1"/>
            <a:ext cx="457200" cy="6858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FooterText_white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4" name="Picture 3" descr="bugs-03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6172200"/>
            <a:ext cx="960152" cy="5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1C4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858262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3044826" TargetMode="External"/><Relationship Id="rId2" Type="http://schemas.openxmlformats.org/officeDocument/2006/relationships/hyperlink" Target="http://www.ncbi.nlm.nih.gov/pubmed/238343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cbi.nlm.nih.gov/pubmed/24906874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mus.well.ox.ac.uk/CC/" TargetMode="External"/><Relationship Id="rId3" Type="http://schemas.openxmlformats.org/officeDocument/2006/relationships/hyperlink" Target="http://www.g3journal.org/content/4/9/1603.full" TargetMode="External"/><Relationship Id="rId7" Type="http://schemas.openxmlformats.org/officeDocument/2006/relationships/hyperlink" Target="http://csbio.unc.edu/CCstatus/index.py" TargetMode="External"/><Relationship Id="rId2" Type="http://schemas.openxmlformats.org/officeDocument/2006/relationships/hyperlink" Target="http://journals.plos.org/plosgenetics/article?id=10.1371/journal.pgen.1000551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nature.com/ng/journal/v45/n7/full/ng.2644.html" TargetMode="External"/><Relationship Id="rId5" Type="http://schemas.openxmlformats.org/officeDocument/2006/relationships/hyperlink" Target="http://wfitch.bio.uci.edu/~dspr/" TargetMode="External"/><Relationship Id="rId4" Type="http://schemas.openxmlformats.org/officeDocument/2006/relationships/hyperlink" Target="http://www.genetics.org/content/198/4/1717.full" TargetMode="External"/><Relationship Id="rId9" Type="http://schemas.openxmlformats.org/officeDocument/2006/relationships/hyperlink" Target="http://do.jax.org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ger.ac.uk/resources/mouse/genom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csbio.unc.edu/CCstatus/index.py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o.jax.org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msub.csbio.unc.edu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g3journal.org/content/6/2/26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hyperlink" Target="http://do.jax.org/" TargetMode="External"/><Relationship Id="rId4" Type="http://schemas.openxmlformats.org/officeDocument/2006/relationships/image" Target="../media/image66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henome.jax.org/" TargetMode="External"/><Relationship Id="rId2" Type="http://schemas.openxmlformats.org/officeDocument/2006/relationships/hyperlink" Target="http://jaxmice.jax.or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pubmed/25376053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8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smcclatchy.github.io/mapping/13-qtl-in-do/" TargetMode="External"/><Relationship Id="rId2" Type="http://schemas.openxmlformats.org/officeDocument/2006/relationships/hyperlink" Target="https://smcclatchy.github.io/mapping/setup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7" y="336430"/>
            <a:ext cx="7798969" cy="3264021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Quantitative </a:t>
            </a:r>
            <a:r>
              <a:rPr lang="en-US" dirty="0"/>
              <a:t>t</a:t>
            </a:r>
            <a:r>
              <a:rPr lang="en-US" dirty="0" smtClean="0"/>
              <a:t>rait </a:t>
            </a:r>
            <a:r>
              <a:rPr lang="en-US" dirty="0"/>
              <a:t>l</a:t>
            </a:r>
            <a:r>
              <a:rPr lang="en-US" dirty="0" smtClean="0"/>
              <a:t>ocus mapping in </a:t>
            </a:r>
            <a:r>
              <a:rPr lang="en-US" dirty="0" err="1" smtClean="0"/>
              <a:t>multiparent</a:t>
            </a:r>
            <a:r>
              <a:rPr lang="en-US" dirty="0" smtClean="0"/>
              <a:t> crosses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4762500"/>
            <a:ext cx="5038226" cy="1752600"/>
          </a:xfrm>
        </p:spPr>
        <p:txBody>
          <a:bodyPr/>
          <a:lstStyle/>
          <a:p>
            <a:r>
              <a:rPr lang="en-US" dirty="0" smtClean="0"/>
              <a:t>Daniel Gatti, </a:t>
            </a:r>
            <a:r>
              <a:rPr lang="en-US" dirty="0" err="1" smtClean="0"/>
              <a:t>Ph.D</a:t>
            </a:r>
            <a:endParaRPr lang="en-US" dirty="0" smtClean="0"/>
          </a:p>
          <a:p>
            <a:r>
              <a:rPr lang="en-US" dirty="0" smtClean="0"/>
              <a:t>Feb. </a:t>
            </a:r>
            <a:r>
              <a:rPr lang="en-US" dirty="0" smtClean="0"/>
              <a:t>13, 2018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13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243" y="697971"/>
            <a:ext cx="7885057" cy="559375"/>
          </a:xfrm>
        </p:spPr>
        <p:txBody>
          <a:bodyPr/>
          <a:lstStyle/>
          <a:p>
            <a:r>
              <a:rPr lang="en-US" sz="3200" dirty="0" smtClean="0"/>
              <a:t>Genetic background affects phenotype values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6" y="1351491"/>
            <a:ext cx="6983357" cy="4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7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243" y="697971"/>
            <a:ext cx="7885057" cy="559375"/>
          </a:xfrm>
        </p:spPr>
        <p:txBody>
          <a:bodyPr/>
          <a:lstStyle/>
          <a:p>
            <a:r>
              <a:rPr lang="en-US" sz="3200" dirty="0" smtClean="0"/>
              <a:t>Genetic background affects phenotype values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23" y="1473199"/>
            <a:ext cx="7539677" cy="34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243" y="697971"/>
            <a:ext cx="7885057" cy="559375"/>
          </a:xfrm>
        </p:spPr>
        <p:txBody>
          <a:bodyPr/>
          <a:lstStyle/>
          <a:p>
            <a:r>
              <a:rPr lang="en-US" sz="3200" dirty="0" smtClean="0"/>
              <a:t>Genetic background affects phenotype values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985" y="1166455"/>
            <a:ext cx="6464393" cy="50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77" y="586983"/>
            <a:ext cx="7885057" cy="579472"/>
          </a:xfrm>
        </p:spPr>
        <p:txBody>
          <a:bodyPr/>
          <a:lstStyle/>
          <a:p>
            <a:r>
              <a:rPr lang="en-US" sz="3200" dirty="0" smtClean="0"/>
              <a:t>Sometimes, reduced genetic diversity is a good thing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704378" y="1166455"/>
            <a:ext cx="8122122" cy="504807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if two closely related strains have a large different in phenotype values (i.e. cholesterol)?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If the two strains differ at a few thousand SNPs, there are not many candidate polymorphisms (and hence candidate genes).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3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704378" y="1166455"/>
            <a:ext cx="8122122" cy="5048078"/>
          </a:xfrm>
        </p:spPr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04377" y="202503"/>
            <a:ext cx="4832823" cy="1927903"/>
            <a:chOff x="704377" y="1232072"/>
            <a:chExt cx="4832823" cy="19279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377" y="1232072"/>
              <a:ext cx="4832823" cy="167964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377" y="2951932"/>
              <a:ext cx="2792356" cy="20804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04377" y="2233477"/>
            <a:ext cx="8202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C57BL/6J: Established in 1921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C57BL/6N: Established in 1951 from C57BL/6J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Differ by 18,863 SNPs, 23,520 short </a:t>
            </a:r>
            <a:r>
              <a:rPr lang="en-US" sz="2400" dirty="0" err="1" smtClean="0"/>
              <a:t>indels</a:t>
            </a:r>
            <a:r>
              <a:rPr lang="en-US" sz="2400" dirty="0" smtClean="0"/>
              <a:t> &amp; 292 larger structural variants.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Only 269 missense SNPs.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65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704378" y="1166455"/>
            <a:ext cx="8122122" cy="5048078"/>
          </a:xfrm>
        </p:spPr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7" y="392959"/>
            <a:ext cx="3926952" cy="3834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89" y="483995"/>
            <a:ext cx="4609108" cy="1903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439" y="2760259"/>
            <a:ext cx="4163102" cy="25807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98630" y="5356670"/>
            <a:ext cx="311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Kumar et al., </a:t>
            </a:r>
            <a:r>
              <a:rPr lang="en-US" i="1" dirty="0" smtClean="0"/>
              <a:t>Science</a:t>
            </a:r>
            <a:r>
              <a:rPr lang="en-US" dirty="0" smtClean="0"/>
              <a:t>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502" y="513663"/>
            <a:ext cx="7885057" cy="579472"/>
          </a:xfrm>
        </p:spPr>
        <p:txBody>
          <a:bodyPr/>
          <a:lstStyle/>
          <a:p>
            <a:r>
              <a:rPr lang="en-US" sz="3200" dirty="0" smtClean="0"/>
              <a:t>Another example: </a:t>
            </a:r>
            <a:br>
              <a:rPr lang="en-US" sz="3200" dirty="0" smtClean="0"/>
            </a:br>
            <a:r>
              <a:rPr lang="en-US" sz="3200" dirty="0" smtClean="0"/>
              <a:t>C3H </a:t>
            </a:r>
            <a:r>
              <a:rPr lang="en-US" sz="3200" dirty="0" err="1" smtClean="0"/>
              <a:t>substrains</a:t>
            </a:r>
            <a:r>
              <a:rPr lang="en-US" sz="3200" dirty="0"/>
              <a:t> </a:t>
            </a:r>
            <a:r>
              <a:rPr lang="en-US" sz="3200" dirty="0" smtClean="0"/>
              <a:t>&amp; tuberculosis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704378" y="1166455"/>
            <a:ext cx="8122122" cy="5048078"/>
          </a:xfrm>
        </p:spPr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97805" y="1093135"/>
            <a:ext cx="3846192" cy="1534428"/>
            <a:chOff x="692717" y="1192223"/>
            <a:chExt cx="5247407" cy="19183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717" y="1192223"/>
              <a:ext cx="5247407" cy="166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717" y="2856511"/>
              <a:ext cx="2129064" cy="25405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8" y="1093135"/>
            <a:ext cx="4642407" cy="42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0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472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876719"/>
            <a:ext cx="7885057" cy="525277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Most laboratory mice are inbred.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Laboratory mice are derived from three major subspecies.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Many classical inbred strains are closely related.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Wild-derived inbred strains contain more genetic diversity.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Reduced genetic diversity is a benefit if phenotypes differ between closely related strains.</a:t>
            </a:r>
          </a:p>
          <a:p>
            <a:r>
              <a:rPr lang="en-US" u="sng" dirty="0" smtClean="0">
                <a:solidFill>
                  <a:schemeClr val="tx1"/>
                </a:solidFill>
              </a:rPr>
              <a:t>Genetic background affects phenotypic values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53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47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876719"/>
            <a:ext cx="7885057" cy="525277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Laboratory mice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QTL mapping in two parent crosses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QTL mapping in eight parent crosses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Genotyping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Mapping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Diversity Outbred QTL mapping example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Benzene toxicity</a:t>
            </a:r>
          </a:p>
        </p:txBody>
      </p:sp>
    </p:spTree>
    <p:extLst>
      <p:ext uri="{BB962C8B-B14F-4D97-AF65-F5344CB8AC3E}">
        <p14:creationId xmlns:p14="http://schemas.microsoft.com/office/powerpoint/2010/main" val="255052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551" y="207732"/>
            <a:ext cx="8515949" cy="579472"/>
          </a:xfrm>
        </p:spPr>
        <p:txBody>
          <a:bodyPr/>
          <a:lstStyle/>
          <a:p>
            <a:r>
              <a:rPr lang="en-US" sz="3000" dirty="0" smtClean="0"/>
              <a:t>Methods to associate genes with phenotypes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230465" y="907014"/>
            <a:ext cx="859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Forward Genetics</a:t>
            </a:r>
            <a:r>
              <a:rPr lang="en-US" sz="2400" dirty="0" smtClean="0"/>
              <a:t>: Which gene(s) influence my phenotype?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6485" y="3527473"/>
            <a:ext cx="8593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Reverse Genetics</a:t>
            </a:r>
            <a:r>
              <a:rPr lang="en-US" sz="2400" dirty="0" smtClean="0"/>
              <a:t>: Which phenotype(s) are influenced by my gene?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6776" y="2096434"/>
            <a:ext cx="139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Phenotype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7899" y="2453274"/>
            <a:ext cx="2193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i.e. blood pressure, body weight, cholesterol, ….</a:t>
            </a:r>
            <a:endParaRPr lang="en-US" sz="1400" dirty="0"/>
          </a:p>
        </p:txBody>
      </p:sp>
      <p:cxnSp>
        <p:nvCxnSpPr>
          <p:cNvPr id="10" name="Straight Arrow Connector 9"/>
          <p:cNvCxnSpPr>
            <a:stCxn id="7" idx="3"/>
            <a:endCxn id="35" idx="1"/>
          </p:cNvCxnSpPr>
          <p:nvPr/>
        </p:nvCxnSpPr>
        <p:spPr>
          <a:xfrm flipV="1">
            <a:off x="2036961" y="1640729"/>
            <a:ext cx="2341756" cy="64037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37" idx="1"/>
          </p:cNvCxnSpPr>
          <p:nvPr/>
        </p:nvCxnSpPr>
        <p:spPr>
          <a:xfrm flipV="1">
            <a:off x="2036961" y="2220591"/>
            <a:ext cx="2349190" cy="6050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38" idx="1"/>
          </p:cNvCxnSpPr>
          <p:nvPr/>
        </p:nvCxnSpPr>
        <p:spPr>
          <a:xfrm>
            <a:off x="2036961" y="2281100"/>
            <a:ext cx="2352907" cy="2108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39" idx="1"/>
          </p:cNvCxnSpPr>
          <p:nvPr/>
        </p:nvCxnSpPr>
        <p:spPr>
          <a:xfrm>
            <a:off x="2036961" y="2281100"/>
            <a:ext cx="2356625" cy="489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36" idx="1"/>
          </p:cNvCxnSpPr>
          <p:nvPr/>
        </p:nvCxnSpPr>
        <p:spPr>
          <a:xfrm flipV="1">
            <a:off x="2036961" y="1934377"/>
            <a:ext cx="2338039" cy="34672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78717" y="1486840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Gene1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375000" y="1780488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Gene2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386151" y="2066702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Gene3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389868" y="2338049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Gene4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4393586" y="2616830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Gene5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4980864" y="1434809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69733" y="1735883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73450" y="2029532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69733" y="2300878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66017" y="2579659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stCxn id="7" idx="3"/>
            <a:endCxn id="91" idx="1"/>
          </p:cNvCxnSpPr>
          <p:nvPr/>
        </p:nvCxnSpPr>
        <p:spPr>
          <a:xfrm>
            <a:off x="2036961" y="2281100"/>
            <a:ext cx="2367777" cy="75353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404738" y="2880742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Etc….</a:t>
            </a:r>
            <a:endParaRPr 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382871" y="4873078"/>
            <a:ext cx="139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Gene1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04108" y="5229918"/>
            <a:ext cx="1921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i.e. </a:t>
            </a:r>
            <a:r>
              <a:rPr lang="en-US" sz="1400" i="1" dirty="0" smtClean="0"/>
              <a:t>Dicer1</a:t>
            </a:r>
            <a:r>
              <a:rPr lang="en-US" sz="1400" dirty="0" smtClean="0"/>
              <a:t>, </a:t>
            </a:r>
            <a:r>
              <a:rPr lang="en-US" sz="1400" i="1" dirty="0" smtClean="0"/>
              <a:t>Rpa1</a:t>
            </a:r>
            <a:r>
              <a:rPr lang="en-US" sz="1400" dirty="0" smtClean="0"/>
              <a:t>, </a:t>
            </a:r>
            <a:r>
              <a:rPr lang="en-US" sz="1400" i="1" dirty="0" smtClean="0"/>
              <a:t>Bcas2</a:t>
            </a:r>
            <a:r>
              <a:rPr lang="en-US" sz="1400" dirty="0" smtClean="0"/>
              <a:t>, </a:t>
            </a:r>
            <a:r>
              <a:rPr lang="en-US" sz="1400" i="1" dirty="0" err="1" smtClean="0"/>
              <a:t>Purb</a:t>
            </a:r>
            <a:r>
              <a:rPr lang="en-US" sz="1400" dirty="0" smtClean="0"/>
              <a:t>, etc. </a:t>
            </a:r>
            <a:endParaRPr lang="en-US" sz="1400" dirty="0"/>
          </a:p>
        </p:txBody>
      </p:sp>
      <p:cxnSp>
        <p:nvCxnSpPr>
          <p:cNvPr id="95" name="Straight Arrow Connector 94"/>
          <p:cNvCxnSpPr>
            <a:stCxn id="93" idx="3"/>
            <a:endCxn id="100" idx="1"/>
          </p:cNvCxnSpPr>
          <p:nvPr/>
        </p:nvCxnSpPr>
        <p:spPr>
          <a:xfrm flipV="1">
            <a:off x="1773056" y="4417373"/>
            <a:ext cx="2341756" cy="64037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3"/>
            <a:endCxn id="102" idx="1"/>
          </p:cNvCxnSpPr>
          <p:nvPr/>
        </p:nvCxnSpPr>
        <p:spPr>
          <a:xfrm flipV="1">
            <a:off x="1773056" y="4997235"/>
            <a:ext cx="2349189" cy="6050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3" idx="3"/>
            <a:endCxn id="103" idx="1"/>
          </p:cNvCxnSpPr>
          <p:nvPr/>
        </p:nvCxnSpPr>
        <p:spPr>
          <a:xfrm>
            <a:off x="1773056" y="5057744"/>
            <a:ext cx="2352906" cy="2108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3" idx="3"/>
            <a:endCxn id="104" idx="1"/>
          </p:cNvCxnSpPr>
          <p:nvPr/>
        </p:nvCxnSpPr>
        <p:spPr>
          <a:xfrm>
            <a:off x="1773056" y="5057744"/>
            <a:ext cx="2356625" cy="489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3" idx="3"/>
            <a:endCxn id="101" idx="1"/>
          </p:cNvCxnSpPr>
          <p:nvPr/>
        </p:nvCxnSpPr>
        <p:spPr>
          <a:xfrm flipV="1">
            <a:off x="1773056" y="4711021"/>
            <a:ext cx="2338038" cy="34672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114812" y="4263484"/>
            <a:ext cx="143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Blood pressure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111094" y="4557132"/>
            <a:ext cx="1464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Cholesterol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122245" y="4843346"/>
            <a:ext cx="146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Body weight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125962" y="5114693"/>
            <a:ext cx="1442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Grain yield</a:t>
            </a:r>
            <a:endParaRPr lang="en-US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4129681" y="5393474"/>
            <a:ext cx="1468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Coat color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408341" y="4226312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19492" y="4527395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423209" y="4798742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419492" y="5077522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15776" y="5356303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0" name="Straight Arrow Connector 109"/>
          <p:cNvCxnSpPr>
            <a:stCxn id="93" idx="3"/>
            <a:endCxn id="111" idx="1"/>
          </p:cNvCxnSpPr>
          <p:nvPr/>
        </p:nvCxnSpPr>
        <p:spPr>
          <a:xfrm>
            <a:off x="1773056" y="5057744"/>
            <a:ext cx="2367777" cy="75353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140833" y="5657386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Etc….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962300" y="2843566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19493" y="5605342"/>
            <a:ext cx="3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731727" y="1880839"/>
            <a:ext cx="286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QTL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Mutagenesis screens</a:t>
            </a:r>
            <a:endParaRPr lang="en-US" sz="2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5824656" y="4642625"/>
            <a:ext cx="286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Gene knockouts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Gene </a:t>
            </a:r>
            <a:r>
              <a:rPr lang="en-US" sz="2000" dirty="0" err="1" smtClean="0"/>
              <a:t>knockins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0370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47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876719"/>
            <a:ext cx="7885057" cy="5252776"/>
          </a:xfrm>
        </p:spPr>
        <p:txBody>
          <a:bodyPr/>
          <a:lstStyle/>
          <a:p>
            <a:r>
              <a:rPr lang="en-US" dirty="0" smtClean="0"/>
              <a:t>Laboratory mice</a:t>
            </a:r>
          </a:p>
          <a:p>
            <a:r>
              <a:rPr lang="en-US" dirty="0" smtClean="0"/>
              <a:t>Quantitative Trait Locus (QTL) mapping in two parent crosses</a:t>
            </a:r>
          </a:p>
          <a:p>
            <a:r>
              <a:rPr lang="en-US" dirty="0"/>
              <a:t>QTL</a:t>
            </a:r>
            <a:r>
              <a:rPr lang="en-US" dirty="0" smtClean="0"/>
              <a:t> </a:t>
            </a:r>
            <a:r>
              <a:rPr lang="en-US" dirty="0"/>
              <a:t>mapping </a:t>
            </a:r>
            <a:r>
              <a:rPr lang="en-US" dirty="0" smtClean="0"/>
              <a:t>in eight parent crosses</a:t>
            </a:r>
          </a:p>
          <a:p>
            <a:pPr lvl="1"/>
            <a:r>
              <a:rPr lang="en-US" dirty="0" smtClean="0"/>
              <a:t>Genotyping</a:t>
            </a:r>
          </a:p>
          <a:p>
            <a:pPr lvl="1"/>
            <a:r>
              <a:rPr lang="en-US" dirty="0" smtClean="0"/>
              <a:t>Mapping</a:t>
            </a:r>
          </a:p>
          <a:p>
            <a:r>
              <a:rPr lang="en-US" dirty="0"/>
              <a:t>QTL </a:t>
            </a:r>
            <a:r>
              <a:rPr lang="en-US" dirty="0" smtClean="0"/>
              <a:t>mapping example</a:t>
            </a:r>
          </a:p>
          <a:p>
            <a:pPr lvl="1"/>
            <a:r>
              <a:rPr lang="en-US" dirty="0" smtClean="0"/>
              <a:t>Benzene toxicity</a:t>
            </a:r>
          </a:p>
        </p:txBody>
      </p:sp>
    </p:spTree>
    <p:extLst>
      <p:ext uri="{BB962C8B-B14F-4D97-AF65-F5344CB8AC3E}">
        <p14:creationId xmlns:p14="http://schemas.microsoft.com/office/powerpoint/2010/main" val="33762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551" y="207732"/>
            <a:ext cx="8515949" cy="579472"/>
          </a:xfrm>
        </p:spPr>
        <p:txBody>
          <a:bodyPr/>
          <a:lstStyle/>
          <a:p>
            <a:r>
              <a:rPr lang="en-US" sz="3000" dirty="0" smtClean="0"/>
              <a:t>Genetic Complexity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230465" y="907014"/>
            <a:ext cx="859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Epistasis</a:t>
            </a:r>
            <a:r>
              <a:rPr lang="en-US" sz="2400" dirty="0" smtClean="0"/>
              <a:t>: Multiple genes affect one phenotype.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6485" y="3527473"/>
            <a:ext cx="859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Pleiotropy</a:t>
            </a:r>
            <a:r>
              <a:rPr lang="en-US" sz="2400" dirty="0"/>
              <a:t>: One gene affects many </a:t>
            </a:r>
            <a:r>
              <a:rPr lang="en-US" sz="2400" dirty="0" smtClean="0"/>
              <a:t>phenotypes.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828782" y="2096434"/>
            <a:ext cx="139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Phenotype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19905" y="2453274"/>
            <a:ext cx="2193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i.e. blood pressure, body weight, cholesterol, ….</a:t>
            </a:r>
            <a:endParaRPr lang="en-US" sz="1400" dirty="0"/>
          </a:p>
        </p:txBody>
      </p:sp>
      <p:cxnSp>
        <p:nvCxnSpPr>
          <p:cNvPr id="10" name="Straight Arrow Connector 9"/>
          <p:cNvCxnSpPr>
            <a:stCxn id="7" idx="3"/>
            <a:endCxn id="35" idx="1"/>
          </p:cNvCxnSpPr>
          <p:nvPr/>
        </p:nvCxnSpPr>
        <p:spPr>
          <a:xfrm flipV="1">
            <a:off x="3218967" y="1878617"/>
            <a:ext cx="2341756" cy="40248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37" idx="1"/>
          </p:cNvCxnSpPr>
          <p:nvPr/>
        </p:nvCxnSpPr>
        <p:spPr>
          <a:xfrm flipV="1">
            <a:off x="3218967" y="2220591"/>
            <a:ext cx="2349190" cy="6050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38" idx="1"/>
          </p:cNvCxnSpPr>
          <p:nvPr/>
        </p:nvCxnSpPr>
        <p:spPr>
          <a:xfrm>
            <a:off x="3218967" y="2281100"/>
            <a:ext cx="717396" cy="29261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8" idx="3"/>
            <a:endCxn id="39" idx="1"/>
          </p:cNvCxnSpPr>
          <p:nvPr/>
        </p:nvCxnSpPr>
        <p:spPr>
          <a:xfrm flipV="1">
            <a:off x="4716949" y="2570001"/>
            <a:ext cx="858643" cy="371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36" idx="1"/>
          </p:cNvCxnSpPr>
          <p:nvPr/>
        </p:nvCxnSpPr>
        <p:spPr>
          <a:xfrm flipV="1">
            <a:off x="3218967" y="1897203"/>
            <a:ext cx="709961" cy="38389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60723" y="1724728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Gene1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928928" y="1743314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Gene2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568157" y="2066702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Gene3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3936363" y="2419824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Gene4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575592" y="2416112"/>
            <a:ext cx="78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Gene5</a:t>
            </a:r>
            <a:endParaRPr 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1825067" y="4895380"/>
            <a:ext cx="139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Gene1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546304" y="5252220"/>
            <a:ext cx="1921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i.e. </a:t>
            </a:r>
            <a:r>
              <a:rPr lang="en-US" sz="1400" i="1" dirty="0" smtClean="0"/>
              <a:t>Dicer1</a:t>
            </a:r>
            <a:r>
              <a:rPr lang="en-US" sz="1400" dirty="0" smtClean="0"/>
              <a:t>, </a:t>
            </a:r>
            <a:r>
              <a:rPr lang="en-US" sz="1400" i="1" dirty="0" smtClean="0"/>
              <a:t>Rpa1</a:t>
            </a:r>
            <a:r>
              <a:rPr lang="en-US" sz="1400" dirty="0" smtClean="0"/>
              <a:t>, </a:t>
            </a:r>
            <a:r>
              <a:rPr lang="en-US" sz="1400" i="1" dirty="0" smtClean="0"/>
              <a:t>Bcas2</a:t>
            </a:r>
            <a:r>
              <a:rPr lang="en-US" sz="1400" dirty="0" smtClean="0"/>
              <a:t>, </a:t>
            </a:r>
            <a:r>
              <a:rPr lang="en-US" sz="1400" i="1" dirty="0" err="1" smtClean="0"/>
              <a:t>Purb</a:t>
            </a:r>
            <a:r>
              <a:rPr lang="en-US" sz="1400" dirty="0" smtClean="0"/>
              <a:t>, etc. </a:t>
            </a:r>
            <a:endParaRPr lang="en-US" sz="1400" dirty="0"/>
          </a:p>
        </p:txBody>
      </p:sp>
      <p:cxnSp>
        <p:nvCxnSpPr>
          <p:cNvPr id="95" name="Straight Arrow Connector 94"/>
          <p:cNvCxnSpPr>
            <a:stCxn id="93" idx="3"/>
            <a:endCxn id="100" idx="1"/>
          </p:cNvCxnSpPr>
          <p:nvPr/>
        </p:nvCxnSpPr>
        <p:spPr>
          <a:xfrm flipV="1">
            <a:off x="3215252" y="4439675"/>
            <a:ext cx="2341756" cy="64037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3"/>
            <a:endCxn id="102" idx="1"/>
          </p:cNvCxnSpPr>
          <p:nvPr/>
        </p:nvCxnSpPr>
        <p:spPr>
          <a:xfrm flipV="1">
            <a:off x="3215252" y="5019537"/>
            <a:ext cx="2349189" cy="6050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3" idx="3"/>
            <a:endCxn id="103" idx="1"/>
          </p:cNvCxnSpPr>
          <p:nvPr/>
        </p:nvCxnSpPr>
        <p:spPr>
          <a:xfrm>
            <a:off x="3215252" y="5080046"/>
            <a:ext cx="2352906" cy="2108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3" idx="3"/>
            <a:endCxn id="104" idx="1"/>
          </p:cNvCxnSpPr>
          <p:nvPr/>
        </p:nvCxnSpPr>
        <p:spPr>
          <a:xfrm>
            <a:off x="3215252" y="5080046"/>
            <a:ext cx="2356625" cy="489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3" idx="3"/>
            <a:endCxn id="101" idx="1"/>
          </p:cNvCxnSpPr>
          <p:nvPr/>
        </p:nvCxnSpPr>
        <p:spPr>
          <a:xfrm flipV="1">
            <a:off x="3215252" y="4733323"/>
            <a:ext cx="2338038" cy="34672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557008" y="4285786"/>
            <a:ext cx="143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Blood pressure</a:t>
            </a:r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553290" y="4579434"/>
            <a:ext cx="1464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Red Blood Cells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64441" y="4865648"/>
            <a:ext cx="146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Body weight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5568158" y="5136995"/>
            <a:ext cx="2111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Hemobglobin</a:t>
            </a:r>
            <a:endParaRPr lang="en-US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571877" y="5415776"/>
            <a:ext cx="1468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Spleen weight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36" idx="3"/>
            <a:endCxn id="35" idx="1"/>
          </p:cNvCxnSpPr>
          <p:nvPr/>
        </p:nvCxnSpPr>
        <p:spPr>
          <a:xfrm flipV="1">
            <a:off x="4709514" y="1878617"/>
            <a:ext cx="851209" cy="1858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stealth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2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7312"/>
            <a:ext cx="8229600" cy="4978851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QTL mapping</a:t>
            </a:r>
            <a:r>
              <a:rPr lang="en-US" dirty="0"/>
              <a:t> </a:t>
            </a:r>
            <a:r>
              <a:rPr lang="en-US" dirty="0" smtClean="0"/>
              <a:t>is a method for finding genes related to a trait of interest (i.e. cholesterol).</a:t>
            </a:r>
          </a:p>
          <a:p>
            <a:pPr>
              <a:buNone/>
            </a:pPr>
            <a:r>
              <a:rPr lang="en-US" dirty="0" smtClean="0"/>
              <a:t>Control environment &amp; vary genetics.</a:t>
            </a:r>
          </a:p>
          <a:p>
            <a:pPr>
              <a:buNone/>
            </a:pPr>
            <a:r>
              <a:rPr lang="en-US" dirty="0" smtClean="0"/>
              <a:t>Panel of genetically diverse mice with different cholesterol levels. (n = 200 to 300+)</a:t>
            </a:r>
          </a:p>
          <a:p>
            <a:pPr>
              <a:buNone/>
            </a:pPr>
            <a:r>
              <a:rPr lang="en-US" dirty="0" smtClean="0"/>
              <a:t>Use correlation between genotypes and phenotypes of mice to find genes.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551" y="274638"/>
            <a:ext cx="8515949" cy="579472"/>
          </a:xfrm>
        </p:spPr>
        <p:txBody>
          <a:bodyPr/>
          <a:lstStyle/>
          <a:p>
            <a:r>
              <a:rPr lang="en-US" sz="3200" dirty="0"/>
              <a:t>Quantitative Trait Locus (QTL) Mapping</a:t>
            </a:r>
          </a:p>
        </p:txBody>
      </p:sp>
    </p:spTree>
    <p:extLst>
      <p:ext uri="{BB962C8B-B14F-4D97-AF65-F5344CB8AC3E}">
        <p14:creationId xmlns:p14="http://schemas.microsoft.com/office/powerpoint/2010/main" val="3959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9842"/>
            <a:ext cx="8229600" cy="4806321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SNPs are single nucleotides in DNA that have different alleles in different mouse strains.</a:t>
            </a:r>
          </a:p>
          <a:p>
            <a:pPr>
              <a:buNone/>
            </a:pPr>
            <a:r>
              <a:rPr lang="en-US" dirty="0" smtClean="0"/>
              <a:t>SNPs are used to distinguish segments of DNA.</a:t>
            </a:r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551" y="567840"/>
            <a:ext cx="8515949" cy="579472"/>
          </a:xfrm>
        </p:spPr>
        <p:txBody>
          <a:bodyPr/>
          <a:lstStyle/>
          <a:p>
            <a:r>
              <a:rPr lang="en-US" sz="3200" dirty="0" smtClean="0"/>
              <a:t>Single Nucleotide Polymorphisms (SNPs) act as markers along the genome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56611" y="3209026"/>
            <a:ext cx="632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CTACTGACGAC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CAGTGTACGATCGACT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6611" y="3546092"/>
            <a:ext cx="632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TACTGACGAC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CAGTGTACGATCGACT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206040" y="3950898"/>
            <a:ext cx="250085" cy="750498"/>
          </a:xfrm>
          <a:custGeom>
            <a:avLst/>
            <a:gdLst>
              <a:gd name="connsiteX0" fmla="*/ 117761 w 250085"/>
              <a:gd name="connsiteY0" fmla="*/ 750498 h 750498"/>
              <a:gd name="connsiteX1" fmla="*/ 247157 w 250085"/>
              <a:gd name="connsiteY1" fmla="*/ 319177 h 750498"/>
              <a:gd name="connsiteX2" fmla="*/ 5617 w 250085"/>
              <a:gd name="connsiteY2" fmla="*/ 405442 h 750498"/>
              <a:gd name="connsiteX3" fmla="*/ 100508 w 250085"/>
              <a:gd name="connsiteY3" fmla="*/ 0 h 75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085" h="750498">
                <a:moveTo>
                  <a:pt x="117761" y="750498"/>
                </a:moveTo>
                <a:cubicBezTo>
                  <a:pt x="191804" y="563592"/>
                  <a:pt x="265848" y="376686"/>
                  <a:pt x="247157" y="319177"/>
                </a:cubicBezTo>
                <a:cubicBezTo>
                  <a:pt x="228466" y="261668"/>
                  <a:pt x="30058" y="458638"/>
                  <a:pt x="5617" y="405442"/>
                </a:cubicBezTo>
                <a:cubicBezTo>
                  <a:pt x="-18824" y="352246"/>
                  <a:pt x="40842" y="176123"/>
                  <a:pt x="100508" y="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6434" y="4701396"/>
            <a:ext cx="1371601" cy="6463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SNP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84481" y="3224462"/>
            <a:ext cx="1620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C57BL/6J</a:t>
            </a:r>
          </a:p>
          <a:p>
            <a:pPr algn="r"/>
            <a:r>
              <a:rPr lang="en-US" sz="2400" b="1" dirty="0" smtClean="0"/>
              <a:t>DBA/2J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8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traight Arrow Connector 132"/>
          <p:cNvCxnSpPr>
            <a:stCxn id="5" idx="2"/>
            <a:endCxn id="53" idx="0"/>
          </p:cNvCxnSpPr>
          <p:nvPr/>
        </p:nvCxnSpPr>
        <p:spPr>
          <a:xfrm>
            <a:off x="4090147" y="2124388"/>
            <a:ext cx="909942" cy="52786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2" idx="2"/>
            <a:endCxn id="51" idx="0"/>
          </p:cNvCxnSpPr>
          <p:nvPr/>
        </p:nvCxnSpPr>
        <p:spPr>
          <a:xfrm>
            <a:off x="3832816" y="2124547"/>
            <a:ext cx="105" cy="52438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8" idx="2"/>
            <a:endCxn id="52" idx="0"/>
          </p:cNvCxnSpPr>
          <p:nvPr/>
        </p:nvCxnSpPr>
        <p:spPr>
          <a:xfrm flipH="1">
            <a:off x="5264045" y="2126885"/>
            <a:ext cx="6737" cy="526565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7" idx="2"/>
            <a:endCxn id="54" idx="0"/>
          </p:cNvCxnSpPr>
          <p:nvPr/>
        </p:nvCxnSpPr>
        <p:spPr>
          <a:xfrm flipH="1">
            <a:off x="4087937" y="2129426"/>
            <a:ext cx="915987" cy="52068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4748" y="1057747"/>
            <a:ext cx="176135" cy="1066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2079" y="1057588"/>
            <a:ext cx="176135" cy="106680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5856" y="1062626"/>
            <a:ext cx="176135" cy="10668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2714" y="1064418"/>
            <a:ext cx="176135" cy="1062467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3684" y="116956"/>
            <a:ext cx="107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US" sz="5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5792" y="125817"/>
            <a:ext cx="107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US" sz="5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199" y="1182757"/>
            <a:ext cx="2713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Inbred Founder Strains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827" y="2774212"/>
            <a:ext cx="217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F1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Generation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51722" y="1367135"/>
            <a:ext cx="63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X</a:t>
            </a:r>
            <a:endParaRPr lang="en-US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3744853" y="2648933"/>
            <a:ext cx="176135" cy="107058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175977" y="2653450"/>
            <a:ext cx="176135" cy="10668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912021" y="2652256"/>
            <a:ext cx="176135" cy="106680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001586" y="2650108"/>
            <a:ext cx="172702" cy="1068413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251724" y="2919425"/>
            <a:ext cx="63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X</a:t>
            </a:r>
            <a:endParaRPr lang="en-US" sz="2400" b="1" dirty="0"/>
          </a:p>
        </p:txBody>
      </p:sp>
      <p:sp>
        <p:nvSpPr>
          <p:cNvPr id="68" name="Rectangle 67"/>
          <p:cNvSpPr/>
          <p:nvPr/>
        </p:nvSpPr>
        <p:spPr>
          <a:xfrm>
            <a:off x="1119467" y="4237554"/>
            <a:ext cx="176135" cy="908549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039178" y="4076591"/>
            <a:ext cx="176135" cy="10668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369220" y="4076699"/>
            <a:ext cx="177302" cy="506137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968643" y="4074991"/>
            <a:ext cx="176135" cy="338777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886988" y="4832867"/>
            <a:ext cx="176135" cy="309865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814395" y="4074991"/>
            <a:ext cx="176135" cy="107058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731528" y="4075809"/>
            <a:ext cx="176135" cy="10668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658488" y="4076465"/>
            <a:ext cx="176135" cy="403977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575156" y="4072566"/>
            <a:ext cx="176135" cy="84027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129472" y="4372498"/>
            <a:ext cx="89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F2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369499" y="4609030"/>
            <a:ext cx="176135" cy="537074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119187" y="4076700"/>
            <a:ext cx="176213" cy="134661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303497" y="4711424"/>
            <a:ext cx="176135" cy="431968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2039178" y="4245653"/>
            <a:ext cx="176135" cy="711032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303496" y="4076600"/>
            <a:ext cx="176135" cy="60863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218675" y="4074991"/>
            <a:ext cx="176135" cy="148277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218675" y="4242328"/>
            <a:ext cx="176135" cy="903254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968643" y="4437580"/>
            <a:ext cx="176135" cy="710372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151306" y="4635224"/>
            <a:ext cx="176135" cy="50751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886987" y="4075934"/>
            <a:ext cx="176135" cy="733121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151307" y="4075933"/>
            <a:ext cx="176135" cy="53786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066808" y="4074991"/>
            <a:ext cx="176135" cy="107058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5066807" y="4189930"/>
            <a:ext cx="176135" cy="8001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731526" y="4075808"/>
            <a:ext cx="176135" cy="535603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993464" y="4075809"/>
            <a:ext cx="176135" cy="671334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993466" y="4773337"/>
            <a:ext cx="176135" cy="369272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910900" y="4076467"/>
            <a:ext cx="176135" cy="107058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6658487" y="4506636"/>
            <a:ext cx="176135" cy="64041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910902" y="4164573"/>
            <a:ext cx="176135" cy="423026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829950" y="4074949"/>
            <a:ext cx="176135" cy="10668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29950" y="4074947"/>
            <a:ext cx="176135" cy="198327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7575156" y="4177341"/>
            <a:ext cx="176135" cy="962708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/>
          <p:cNvGrpSpPr/>
          <p:nvPr/>
        </p:nvGrpSpPr>
        <p:grpSpPr>
          <a:xfrm>
            <a:off x="3211941" y="1345233"/>
            <a:ext cx="362310" cy="528099"/>
            <a:chOff x="5806700" y="1072101"/>
            <a:chExt cx="362310" cy="528099"/>
          </a:xfrm>
          <a:noFill/>
        </p:grpSpPr>
        <p:sp>
          <p:nvSpPr>
            <p:cNvPr id="143" name="Oval 142"/>
            <p:cNvSpPr/>
            <p:nvPr/>
          </p:nvSpPr>
          <p:spPr>
            <a:xfrm>
              <a:off x="5806700" y="1072101"/>
              <a:ext cx="362310" cy="36231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/>
            <p:cNvCxnSpPr>
              <a:stCxn id="143" idx="4"/>
            </p:cNvCxnSpPr>
            <p:nvPr/>
          </p:nvCxnSpPr>
          <p:spPr>
            <a:xfrm flipH="1">
              <a:off x="5986463" y="1434411"/>
              <a:ext cx="1392" cy="165789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5915026" y="1516856"/>
              <a:ext cx="150018" cy="2382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5532702" y="1261321"/>
            <a:ext cx="460750" cy="462861"/>
            <a:chOff x="6387725" y="976313"/>
            <a:chExt cx="460750" cy="462861"/>
          </a:xfrm>
          <a:noFill/>
        </p:grpSpPr>
        <p:sp>
          <p:nvSpPr>
            <p:cNvPr id="144" name="Oval 143"/>
            <p:cNvSpPr/>
            <p:nvPr/>
          </p:nvSpPr>
          <p:spPr>
            <a:xfrm>
              <a:off x="6387725" y="1076864"/>
              <a:ext cx="362310" cy="36231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>
              <a:stCxn id="144" idx="7"/>
            </p:cNvCxnSpPr>
            <p:nvPr/>
          </p:nvCxnSpPr>
          <p:spPr>
            <a:xfrm flipV="1">
              <a:off x="6696976" y="976313"/>
              <a:ext cx="151499" cy="153610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406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1" grpId="0" animBg="1"/>
      <p:bldP spid="52" grpId="0" animBg="1"/>
      <p:bldP spid="53" grpId="0" animBg="1"/>
      <p:bldP spid="54" grpId="0" animBg="1"/>
      <p:bldP spid="55" grpId="0"/>
      <p:bldP spid="55" grpId="1"/>
      <p:bldP spid="68" grpId="0" animBg="1"/>
      <p:bldP spid="70" grpId="0" animBg="1"/>
      <p:bldP spid="71" grpId="0" animBg="1"/>
      <p:bldP spid="73" grpId="0" animBg="1"/>
      <p:bldP spid="75" grpId="0" animBg="1"/>
      <p:bldP spid="85" grpId="0" animBg="1"/>
      <p:bldP spid="87" grpId="0" animBg="1"/>
      <p:bldP spid="89" grpId="0" animBg="1"/>
      <p:bldP spid="91" grpId="0" animBg="1"/>
      <p:bldP spid="108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2" grpId="0" animBg="1"/>
      <p:bldP spid="120" grpId="0" animBg="1"/>
      <p:bldP spid="125" grpId="0" animBg="1"/>
      <p:bldP spid="124" grpId="0" animBg="1"/>
      <p:bldP spid="123" grpId="0" animBg="1"/>
      <p:bldP spid="127" grpId="0" animBg="1"/>
      <p:bldP spid="128" grpId="0" animBg="1"/>
      <p:bldP spid="126" grpId="0" animBg="1"/>
      <p:bldP spid="129" grpId="0" animBg="1"/>
      <p:bldP spid="130" grpId="0" animBg="1"/>
      <p:bldP spid="1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traight Arrow Connector 132"/>
          <p:cNvCxnSpPr>
            <a:stCxn id="5" idx="2"/>
            <a:endCxn id="53" idx="0"/>
          </p:cNvCxnSpPr>
          <p:nvPr/>
        </p:nvCxnSpPr>
        <p:spPr>
          <a:xfrm>
            <a:off x="4090147" y="2124388"/>
            <a:ext cx="909942" cy="52786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2" idx="2"/>
            <a:endCxn id="51" idx="0"/>
          </p:cNvCxnSpPr>
          <p:nvPr/>
        </p:nvCxnSpPr>
        <p:spPr>
          <a:xfrm>
            <a:off x="3832816" y="2124547"/>
            <a:ext cx="105" cy="52438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8" idx="2"/>
            <a:endCxn id="52" idx="0"/>
          </p:cNvCxnSpPr>
          <p:nvPr/>
        </p:nvCxnSpPr>
        <p:spPr>
          <a:xfrm flipH="1">
            <a:off x="5264045" y="2126885"/>
            <a:ext cx="6737" cy="526565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7" idx="2"/>
            <a:endCxn id="54" idx="0"/>
          </p:cNvCxnSpPr>
          <p:nvPr/>
        </p:nvCxnSpPr>
        <p:spPr>
          <a:xfrm flipH="1">
            <a:off x="4087937" y="2129426"/>
            <a:ext cx="915987" cy="52068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4748" y="1057747"/>
            <a:ext cx="176135" cy="1066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2079" y="1057588"/>
            <a:ext cx="176135" cy="106680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5856" y="1062626"/>
            <a:ext cx="176135" cy="10668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2714" y="1064418"/>
            <a:ext cx="176135" cy="1062467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3684" y="116956"/>
            <a:ext cx="107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US" sz="5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5792" y="125817"/>
            <a:ext cx="107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US" sz="5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199" y="1182757"/>
            <a:ext cx="2713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Inbred Founder Strains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827" y="2774212"/>
            <a:ext cx="217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F1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Generation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51722" y="1367135"/>
            <a:ext cx="63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X</a:t>
            </a:r>
            <a:endParaRPr lang="en-US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3744853" y="2648933"/>
            <a:ext cx="176135" cy="107058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175977" y="2653450"/>
            <a:ext cx="176135" cy="10668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912021" y="2652256"/>
            <a:ext cx="176135" cy="106680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001586" y="2650108"/>
            <a:ext cx="172702" cy="1068413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251724" y="2919425"/>
            <a:ext cx="63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X</a:t>
            </a:r>
            <a:endParaRPr lang="en-US" sz="2400" b="1" dirty="0"/>
          </a:p>
        </p:txBody>
      </p:sp>
      <p:sp>
        <p:nvSpPr>
          <p:cNvPr id="68" name="Rectangle 67"/>
          <p:cNvSpPr/>
          <p:nvPr/>
        </p:nvSpPr>
        <p:spPr>
          <a:xfrm>
            <a:off x="1119467" y="4185798"/>
            <a:ext cx="176135" cy="908549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039178" y="4024835"/>
            <a:ext cx="176135" cy="10668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369220" y="4024943"/>
            <a:ext cx="177302" cy="506137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968643" y="4023235"/>
            <a:ext cx="176135" cy="338777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886988" y="4781111"/>
            <a:ext cx="176135" cy="309865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814395" y="4023235"/>
            <a:ext cx="176135" cy="107058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731528" y="4024053"/>
            <a:ext cx="176135" cy="10668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658488" y="4024709"/>
            <a:ext cx="176135" cy="403977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575156" y="4020810"/>
            <a:ext cx="176135" cy="84027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129472" y="4320742"/>
            <a:ext cx="89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F2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369499" y="4557274"/>
            <a:ext cx="176135" cy="537074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119187" y="4024944"/>
            <a:ext cx="176213" cy="134661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303497" y="4659668"/>
            <a:ext cx="176135" cy="431968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2039178" y="4193897"/>
            <a:ext cx="176135" cy="711032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303496" y="4024844"/>
            <a:ext cx="176135" cy="60863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218675" y="4023235"/>
            <a:ext cx="176135" cy="141133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218675" y="4190572"/>
            <a:ext cx="176135" cy="903254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968643" y="4385824"/>
            <a:ext cx="176135" cy="710372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4151306" y="4583468"/>
            <a:ext cx="176135" cy="50751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886987" y="4024178"/>
            <a:ext cx="176135" cy="733121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151307" y="4024177"/>
            <a:ext cx="176135" cy="53786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066808" y="4023235"/>
            <a:ext cx="176135" cy="107058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5066807" y="4138174"/>
            <a:ext cx="176135" cy="8001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993464" y="4024053"/>
            <a:ext cx="176135" cy="671334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993466" y="4721581"/>
            <a:ext cx="176135" cy="369272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910900" y="4024711"/>
            <a:ext cx="176135" cy="107058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6658487" y="4454880"/>
            <a:ext cx="176135" cy="640410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910902" y="4112817"/>
            <a:ext cx="176135" cy="423026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829950" y="4023193"/>
            <a:ext cx="176135" cy="1066800"/>
          </a:xfrm>
          <a:prstGeom prst="rect">
            <a:avLst/>
          </a:prstGeom>
          <a:solidFill>
            <a:srgbClr val="0000FF"/>
          </a:solidFill>
          <a:ln cap="sq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29950" y="4023191"/>
            <a:ext cx="176135" cy="198327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7575156" y="4125585"/>
            <a:ext cx="176135" cy="962708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47826" y="3968317"/>
            <a:ext cx="84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latin typeface="Arial" pitchFamily="34" charset="0"/>
                <a:cs typeface="Arial" pitchFamily="34" charset="0"/>
              </a:rPr>
              <a:t>SNP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612873"/>
              </p:ext>
            </p:extLst>
          </p:nvPr>
        </p:nvGraphicFramePr>
        <p:xfrm>
          <a:off x="180978" y="5150364"/>
          <a:ext cx="805814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422"/>
                <a:gridCol w="885825"/>
                <a:gridCol w="924931"/>
                <a:gridCol w="922919"/>
                <a:gridCol w="904875"/>
                <a:gridCol w="933450"/>
                <a:gridCol w="933450"/>
                <a:gridCol w="914400"/>
                <a:gridCol w="9048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SNP</a:t>
                      </a:r>
                      <a:r>
                        <a:rPr lang="en-US" sz="1400" dirty="0" smtClean="0"/>
                        <a:t>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82460"/>
              </p:ext>
            </p:extLst>
          </p:nvPr>
        </p:nvGraphicFramePr>
        <p:xfrm>
          <a:off x="180978" y="5902204"/>
          <a:ext cx="806005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422"/>
                <a:gridCol w="887733"/>
                <a:gridCol w="924931"/>
                <a:gridCol w="922919"/>
                <a:gridCol w="904875"/>
                <a:gridCol w="933450"/>
                <a:gridCol w="933450"/>
                <a:gridCol w="914400"/>
                <a:gridCol w="9048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SNP</a:t>
                      </a:r>
                      <a:r>
                        <a:rPr lang="en-US" sz="1400" dirty="0" smtClean="0"/>
                        <a:t> 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791298"/>
              </p:ext>
            </p:extLst>
          </p:nvPr>
        </p:nvGraphicFramePr>
        <p:xfrm>
          <a:off x="180978" y="5530729"/>
          <a:ext cx="805814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422"/>
                <a:gridCol w="885825"/>
                <a:gridCol w="924931"/>
                <a:gridCol w="922919"/>
                <a:gridCol w="904875"/>
                <a:gridCol w="933450"/>
                <a:gridCol w="933450"/>
                <a:gridCol w="914400"/>
                <a:gridCol w="9048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SNP</a:t>
                      </a:r>
                      <a:r>
                        <a:rPr lang="en-US" sz="1400" dirty="0" smtClean="0"/>
                        <a:t>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147826" y="4301692"/>
            <a:ext cx="84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latin typeface="Arial" pitchFamily="34" charset="0"/>
                <a:cs typeface="Arial" pitchFamily="34" charset="0"/>
              </a:rPr>
              <a:t>SNP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2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731526" y="4024052"/>
            <a:ext cx="176135" cy="535603"/>
          </a:xfrm>
          <a:prstGeom prst="rect">
            <a:avLst/>
          </a:prstGeom>
          <a:solidFill>
            <a:srgbClr val="FF0000"/>
          </a:solidFill>
          <a:ln cap="sq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995174" y="4486358"/>
            <a:ext cx="72439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8301" y="4692217"/>
            <a:ext cx="84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latin typeface="Arial" pitchFamily="34" charset="0"/>
                <a:cs typeface="Arial" pitchFamily="34" charset="0"/>
              </a:rPr>
              <a:t>SNP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3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985649" y="4876883"/>
            <a:ext cx="72439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95174" y="4152983"/>
            <a:ext cx="72439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3211941" y="1345233"/>
            <a:ext cx="362310" cy="528099"/>
            <a:chOff x="5806700" y="1072101"/>
            <a:chExt cx="362310" cy="528099"/>
          </a:xfrm>
          <a:noFill/>
        </p:grpSpPr>
        <p:sp>
          <p:nvSpPr>
            <p:cNvPr id="76" name="Oval 75"/>
            <p:cNvSpPr/>
            <p:nvPr/>
          </p:nvSpPr>
          <p:spPr>
            <a:xfrm>
              <a:off x="5806700" y="1072101"/>
              <a:ext cx="362310" cy="36231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6" idx="4"/>
            </p:cNvCxnSpPr>
            <p:nvPr/>
          </p:nvCxnSpPr>
          <p:spPr>
            <a:xfrm flipH="1">
              <a:off x="5986463" y="1434411"/>
              <a:ext cx="1392" cy="165789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5915026" y="1516856"/>
              <a:ext cx="150018" cy="2382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5532702" y="1261321"/>
            <a:ext cx="460750" cy="462861"/>
            <a:chOff x="6387725" y="976313"/>
            <a:chExt cx="460750" cy="462861"/>
          </a:xfrm>
          <a:noFill/>
        </p:grpSpPr>
        <p:sp>
          <p:nvSpPr>
            <p:cNvPr id="80" name="Oval 79"/>
            <p:cNvSpPr/>
            <p:nvPr/>
          </p:nvSpPr>
          <p:spPr>
            <a:xfrm>
              <a:off x="6387725" y="1076864"/>
              <a:ext cx="362310" cy="36231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80" idx="7"/>
            </p:cNvCxnSpPr>
            <p:nvPr/>
          </p:nvCxnSpPr>
          <p:spPr>
            <a:xfrm flipV="1">
              <a:off x="6696976" y="976313"/>
              <a:ext cx="151499" cy="153610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89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56" grpId="0"/>
      <p:bldP spid="65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551" y="567840"/>
            <a:ext cx="8515949" cy="579472"/>
          </a:xfrm>
        </p:spPr>
        <p:txBody>
          <a:bodyPr/>
          <a:lstStyle/>
          <a:p>
            <a:r>
              <a:rPr lang="en-US" sz="3200" dirty="0" smtClean="0"/>
              <a:t>Haplotype Reconstruction is performed using a Hidden Markov Model (HMM)</a:t>
            </a:r>
            <a:endParaRPr lang="en-US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849199"/>
              </p:ext>
            </p:extLst>
          </p:nvPr>
        </p:nvGraphicFramePr>
        <p:xfrm>
          <a:off x="1387638" y="1966490"/>
          <a:ext cx="7339267" cy="2519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559"/>
                <a:gridCol w="564559"/>
                <a:gridCol w="564559"/>
                <a:gridCol w="564559"/>
                <a:gridCol w="564559"/>
                <a:gridCol w="564559"/>
                <a:gridCol w="564559"/>
                <a:gridCol w="564559"/>
                <a:gridCol w="564559"/>
                <a:gridCol w="564559"/>
                <a:gridCol w="564559"/>
                <a:gridCol w="564559"/>
                <a:gridCol w="564559"/>
              </a:tblGrid>
              <a:tr h="7606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SNP2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SNP3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SNP4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SNP5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SNP6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SNP7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SNP8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SNP9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SNP10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SNP11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SNP12</a:t>
                      </a:r>
                    </a:p>
                  </a:txBody>
                  <a:tcPr marL="9144" marR="9144" marT="9144" marB="9144" vert="vert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SNP13</a:t>
                      </a:r>
                    </a:p>
                  </a:txBody>
                  <a:tcPr marL="9144" marR="9144" marT="9144" marB="9144" vert="vert" anchor="ctr"/>
                </a:tc>
              </a:tr>
              <a:tr h="43982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</a:tr>
              <a:tr h="43982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C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C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</a:tr>
              <a:tr h="43982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</a:tr>
              <a:tr h="43982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330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CC330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9144" marR="9144" marT="9144" marB="9144"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8231" y="2759238"/>
            <a:ext cx="129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70C0"/>
                </a:solidFill>
              </a:rPr>
              <a:t>C57BL/6J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251" y="3200396"/>
            <a:ext cx="129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CC3300"/>
                </a:solidFill>
              </a:rPr>
              <a:t>DBA/2J</a:t>
            </a:r>
            <a:endParaRPr lang="en-US" b="1" dirty="0">
              <a:solidFill>
                <a:srgbClr val="CC33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09" y="3641554"/>
            <a:ext cx="129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/>
              <a:t>BxD</a:t>
            </a:r>
            <a:r>
              <a:rPr lang="en-US" b="1" dirty="0" smtClean="0"/>
              <a:t> F2 #1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6251" y="4098753"/>
            <a:ext cx="129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BxD</a:t>
            </a:r>
            <a:r>
              <a:rPr lang="en-US" b="1" dirty="0"/>
              <a:t> F2 </a:t>
            </a:r>
            <a:r>
              <a:rPr lang="en-US" b="1" dirty="0" smtClean="0"/>
              <a:t>#2</a:t>
            </a:r>
            <a:endParaRPr lang="en-US" b="1" dirty="0"/>
          </a:p>
          <a:p>
            <a:pPr algn="r"/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307433" y="1499936"/>
            <a:ext cx="437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Markers along chromosome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299284" y="1580147"/>
            <a:ext cx="4355432" cy="2566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1940" y="685800"/>
            <a:ext cx="4572000" cy="45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457910" y="2674651"/>
            <a:ext cx="454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Cholesterol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66226" y="5284501"/>
            <a:ext cx="454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Mouse</a:t>
            </a:r>
            <a:endParaRPr lang="en-US" sz="3200" dirty="0"/>
          </a:p>
        </p:txBody>
      </p:sp>
      <p:sp>
        <p:nvSpPr>
          <p:cNvPr id="5" name="Oval 4"/>
          <p:cNvSpPr/>
          <p:nvPr/>
        </p:nvSpPr>
        <p:spPr>
          <a:xfrm>
            <a:off x="2218765" y="9540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34671" y="17397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98812" y="44829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48435" y="31919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03612" y="428569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51212" y="23493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53989" y="31471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29118" y="39450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730" y="47608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61447" y="30127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85565" y="40257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86318" y="4420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94413" y="20445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55259" y="391813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15754" y="273031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61486" y="16500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248835" y="24479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791636" y="46353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51612" y="47518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05001" y="14802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043518" y="11839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58036" y="33375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68389" y="22596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931894" y="34899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66248" y="20983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684059" y="15604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1754" y="25913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635189" y="36402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93142" y="338328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61486" y="270790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746813" y="25734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206" y="342900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03377" y="31695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57165" y="35147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513730" y="42229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782671" y="38912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79894" y="42677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177118" y="105839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362201" y="24299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711824" y="16859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55259" y="19727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640145" y="14259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366286" y="19548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34436" y="3658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501588" y="24658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447800" y="13811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91871" y="21969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792506" y="436637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031502" y="49401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868271" y="455463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20023" y="9540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5929" y="17397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700070" y="44829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049693" y="31919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04870" y="42856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852470" y="23493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655247" y="314716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30376" y="39450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466988" y="47608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62705" y="30126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286823" y="40257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587576" y="44201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595671" y="20445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856517" y="39181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017012" y="27303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062744" y="16500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250093" y="244792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92894" y="46353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052870" y="47518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906259" y="148026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044776" y="11838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659294" y="33375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69647" y="22596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933152" y="34899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367506" y="20982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685317" y="15604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493012" y="25913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636447" y="36402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394400" y="33832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062744" y="27078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748071" y="25734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108464" y="342899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604635" y="316957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658423" y="351472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514988" y="422293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783929" y="389123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981152" y="42677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178376" y="105839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363459" y="24299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713082" y="168592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856517" y="19727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641403" y="142594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367544" y="19548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335694" y="365815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502846" y="24658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449058" y="138112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193129" y="21969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793764" y="436636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032760" y="494010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69529" y="455462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021929" y="470702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023438" y="47085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Brace 112"/>
          <p:cNvSpPr/>
          <p:nvPr/>
        </p:nvSpPr>
        <p:spPr>
          <a:xfrm>
            <a:off x="6400800" y="685800"/>
            <a:ext cx="304800" cy="4572000"/>
          </a:xfrm>
          <a:prstGeom prst="rightBrace">
            <a:avLst>
              <a:gd name="adj1" fmla="val 8611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6781800" y="26670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Variation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971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43559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48854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49236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45417 -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45903 -1.48148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47569 -4.0740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4974 7.40741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44531 -4.44444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51788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0.3434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48148E-6 L 0.31892 1.48148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39531 2.59259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7 L 0.17569 3.7037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36597 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12969 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23403 -2.2222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10417 2.59259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15417 2.59259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12569 2.96296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46997 -0.0002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34531 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96296E-6 L 0.3875 2.96296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3974 -1.11111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46701 2.96296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5.55112E-17 L 0.31007 5.55112E-1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16597 7.40741E-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29635 -7.40741E-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28073 0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L 0.30712 0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0.23403 1.1111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15903 -4.44444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0.22899 -2.96296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0.17483 0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16892 -2.96296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0.18455 -3.7037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15521 -4.07407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0.13368 4.81481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11198 3.7037E-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0.41997 3.7037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0.3816 3.7037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0.36597 -2.96296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28021 -3.33333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20069 3.33333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20417 3.7037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51406 -3.7037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51997 -1.85185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43854 -1.85185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37292 2.96296E-6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0.3467 -1.85185E-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25521 -3.33333E-6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23854 4.44444E-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11" grpId="0" animBg="1"/>
      <p:bldP spid="113" grpId="0" animBg="1"/>
      <p:bldP spid="1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551" y="274638"/>
            <a:ext cx="8515949" cy="579472"/>
          </a:xfrm>
        </p:spPr>
        <p:txBody>
          <a:bodyPr/>
          <a:lstStyle/>
          <a:p>
            <a:r>
              <a:rPr lang="en-US" sz="3200" dirty="0" smtClean="0"/>
              <a:t>Quantitative </a:t>
            </a:r>
            <a:r>
              <a:rPr lang="en-US" sz="3200" dirty="0"/>
              <a:t>Trait Locus (QTL)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3703" y="1989218"/>
                <a:ext cx="46201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𝑖𝑚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𝑖𝑚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703" y="1989218"/>
                <a:ext cx="4620127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 descr="f2.qtl.exampl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8107"/>
            <a:ext cx="4271468" cy="3280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844" y="1195137"/>
            <a:ext cx="2558714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Phenotype of animal </a:t>
            </a:r>
            <a:r>
              <a:rPr lang="en-US" i="1" dirty="0" err="1" smtClean="0"/>
              <a:t>i</a:t>
            </a:r>
            <a:r>
              <a:rPr lang="en-US" dirty="0" smtClean="0"/>
              <a:t> at marker </a:t>
            </a:r>
            <a:r>
              <a:rPr lang="en-US" i="1" dirty="0" smtClean="0"/>
              <a:t>m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67792" y="1179096"/>
            <a:ext cx="1363577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Phenotype mean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43011" y="2029327"/>
            <a:ext cx="1644315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Residual error for animal </a:t>
            </a:r>
            <a:r>
              <a:rPr lang="en-US" i="1" dirty="0" err="1" smtClean="0"/>
              <a:t>i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1727" y="1179095"/>
            <a:ext cx="1499935" cy="646331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Allele effect of marker </a:t>
            </a:r>
            <a:r>
              <a:rPr lang="en-US" i="1" dirty="0" smtClean="0"/>
              <a:t>m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4403558" y="1042737"/>
            <a:ext cx="1499935" cy="923330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Genotype of animal </a:t>
            </a:r>
            <a:r>
              <a:rPr lang="en-US" i="1" dirty="0" err="1" smtClean="0"/>
              <a:t>i</a:t>
            </a:r>
            <a:r>
              <a:rPr lang="en-US" dirty="0" smtClean="0"/>
              <a:t> at marker </a:t>
            </a:r>
            <a:r>
              <a:rPr lang="en-US" i="1" dirty="0" smtClean="0"/>
              <a:t>m</a:t>
            </a:r>
            <a:endParaRPr lang="en-US" i="1" dirty="0"/>
          </a:p>
        </p:txBody>
      </p:sp>
      <p:cxnSp>
        <p:nvCxnSpPr>
          <p:cNvPr id="19" name="Straight Arrow Connector 18"/>
          <p:cNvCxnSpPr>
            <a:stCxn id="12" idx="2"/>
          </p:cNvCxnSpPr>
          <p:nvPr/>
        </p:nvCxnSpPr>
        <p:spPr>
          <a:xfrm flipH="1">
            <a:off x="3625516" y="1825427"/>
            <a:ext cx="24065" cy="3161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580021" y="1961785"/>
            <a:ext cx="553456" cy="2760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2"/>
          </p:cNvCxnSpPr>
          <p:nvPr/>
        </p:nvCxnSpPr>
        <p:spPr>
          <a:xfrm flipH="1">
            <a:off x="5285874" y="1825426"/>
            <a:ext cx="1455821" cy="41244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>
            <a:off x="1600201" y="1841468"/>
            <a:ext cx="741946" cy="38838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1"/>
          </p:cNvCxnSpPr>
          <p:nvPr/>
        </p:nvCxnSpPr>
        <p:spPr>
          <a:xfrm flipH="1">
            <a:off x="6625389" y="2352493"/>
            <a:ext cx="617622" cy="569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2660073" y="3724102"/>
            <a:ext cx="3331654" cy="15711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68380" y="2074079"/>
            <a:ext cx="648393" cy="601579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51493" y="3758980"/>
            <a:ext cx="532088" cy="513764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151493" y="4748191"/>
            <a:ext cx="532088" cy="513764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1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Picture 692" descr="image380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8" y="3490710"/>
            <a:ext cx="8254314" cy="2741165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676835" y="68580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3429000" y="68580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5" name="Straight Connector 264"/>
          <p:cNvCxnSpPr/>
          <p:nvPr/>
        </p:nvCxnSpPr>
        <p:spPr>
          <a:xfrm flipV="1">
            <a:off x="1826731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V="1">
            <a:off x="1034643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2546811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 rot="16200000">
            <a:off x="-658265" y="1628081"/>
            <a:ext cx="22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Cholesterol</a:t>
            </a:r>
            <a:endParaRPr lang="en-US" sz="2000" dirty="0"/>
          </a:p>
        </p:txBody>
      </p:sp>
      <p:cxnSp>
        <p:nvCxnSpPr>
          <p:cNvPr id="402" name="Straight Connector 401"/>
          <p:cNvCxnSpPr/>
          <p:nvPr/>
        </p:nvCxnSpPr>
        <p:spPr>
          <a:xfrm flipV="1">
            <a:off x="1034643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 flipV="1">
            <a:off x="1826731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 flipV="1">
            <a:off x="2546811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/>
          <p:cNvSpPr txBox="1"/>
          <p:nvPr/>
        </p:nvSpPr>
        <p:spPr>
          <a:xfrm>
            <a:off x="809261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AA</a:t>
            </a:r>
            <a:endParaRPr lang="en-US" sz="1600" dirty="0"/>
          </a:p>
        </p:txBody>
      </p:sp>
      <p:sp>
        <p:nvSpPr>
          <p:cNvPr id="406" name="TextBox 405"/>
          <p:cNvSpPr txBox="1"/>
          <p:nvPr/>
        </p:nvSpPr>
        <p:spPr>
          <a:xfrm>
            <a:off x="1574703" y="2987660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AB</a:t>
            </a:r>
            <a:endParaRPr lang="en-US" sz="1600" dirty="0"/>
          </a:p>
        </p:txBody>
      </p:sp>
      <p:sp>
        <p:nvSpPr>
          <p:cNvPr id="407" name="TextBox 406"/>
          <p:cNvSpPr txBox="1"/>
          <p:nvPr/>
        </p:nvSpPr>
        <p:spPr>
          <a:xfrm>
            <a:off x="2321429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BB</a:t>
            </a:r>
            <a:endParaRPr lang="en-US" sz="1600" dirty="0"/>
          </a:p>
        </p:txBody>
      </p:sp>
      <p:cxnSp>
        <p:nvCxnSpPr>
          <p:cNvPr id="408" name="Straight Connector 407"/>
          <p:cNvCxnSpPr/>
          <p:nvPr/>
        </p:nvCxnSpPr>
        <p:spPr>
          <a:xfrm flipV="1">
            <a:off x="4572000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V="1">
            <a:off x="3779912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/>
          <p:nvPr/>
        </p:nvCxnSpPr>
        <p:spPr>
          <a:xfrm flipV="1">
            <a:off x="5292080" y="296094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/>
          <p:cNvSpPr txBox="1"/>
          <p:nvPr/>
        </p:nvSpPr>
        <p:spPr>
          <a:xfrm>
            <a:off x="3527884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AA</a:t>
            </a:r>
            <a:endParaRPr lang="en-US" sz="1600" dirty="0"/>
          </a:p>
        </p:txBody>
      </p:sp>
      <p:sp>
        <p:nvSpPr>
          <p:cNvPr id="412" name="TextBox 411"/>
          <p:cNvSpPr txBox="1"/>
          <p:nvPr/>
        </p:nvSpPr>
        <p:spPr>
          <a:xfrm>
            <a:off x="4325130" y="2987660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AB</a:t>
            </a:r>
            <a:endParaRPr lang="en-US" sz="1600" dirty="0"/>
          </a:p>
        </p:txBody>
      </p:sp>
      <p:sp>
        <p:nvSpPr>
          <p:cNvPr id="413" name="TextBox 412"/>
          <p:cNvSpPr txBox="1"/>
          <p:nvPr/>
        </p:nvSpPr>
        <p:spPr>
          <a:xfrm>
            <a:off x="5055954" y="299695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BB</a:t>
            </a:r>
            <a:endParaRPr lang="en-US" sz="1600" dirty="0"/>
          </a:p>
        </p:txBody>
      </p:sp>
      <p:cxnSp>
        <p:nvCxnSpPr>
          <p:cNvPr id="420" name="Straight Connector 419"/>
          <p:cNvCxnSpPr/>
          <p:nvPr/>
        </p:nvCxnSpPr>
        <p:spPr>
          <a:xfrm flipV="1">
            <a:off x="3779912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/>
          <p:nvPr/>
        </p:nvCxnSpPr>
        <p:spPr>
          <a:xfrm flipV="1">
            <a:off x="4572000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V="1">
            <a:off x="5292080" y="69269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val 425"/>
          <p:cNvSpPr/>
          <p:nvPr/>
        </p:nvSpPr>
        <p:spPr>
          <a:xfrm>
            <a:off x="765304" y="7647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/>
          <p:cNvSpPr/>
          <p:nvPr/>
        </p:nvSpPr>
        <p:spPr>
          <a:xfrm>
            <a:off x="801308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/>
        </p:nvSpPr>
        <p:spPr>
          <a:xfrm>
            <a:off x="765304" y="22048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>
            <a:off x="1341368" y="9807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/>
          <p:cNvSpPr/>
          <p:nvPr/>
        </p:nvSpPr>
        <p:spPr>
          <a:xfrm>
            <a:off x="1305364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/>
        </p:nvSpPr>
        <p:spPr>
          <a:xfrm>
            <a:off x="1197352" y="19168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/>
          <p:cNvSpPr/>
          <p:nvPr/>
        </p:nvSpPr>
        <p:spPr>
          <a:xfrm>
            <a:off x="2349480" y="8007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/>
          <p:cNvSpPr/>
          <p:nvPr/>
        </p:nvSpPr>
        <p:spPr>
          <a:xfrm>
            <a:off x="1701408" y="211969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>
            <a:off x="2601508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/>
          <p:cNvSpPr/>
          <p:nvPr/>
        </p:nvSpPr>
        <p:spPr>
          <a:xfrm>
            <a:off x="2529500" y="16009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>
            <a:off x="2097452" y="25288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>
            <a:off x="2205464" y="215569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>
            <a:off x="2529500" y="26729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>
            <a:off x="2745524" y="26369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/>
        </p:nvSpPr>
        <p:spPr>
          <a:xfrm>
            <a:off x="1017332" y="8285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/>
          <p:cNvSpPr/>
          <p:nvPr/>
        </p:nvSpPr>
        <p:spPr>
          <a:xfrm>
            <a:off x="1053336" y="11247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>
            <a:off x="1197352" y="13047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>
            <a:off x="1269360" y="14127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>
            <a:off x="1449380" y="16648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>
            <a:off x="1701408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>
            <a:off x="1737412" y="20116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>
            <a:off x="1953436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>
            <a:off x="2136904" y="22311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>
            <a:off x="2241468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>
            <a:off x="1521388" y="23128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>
            <a:off x="2601508" y="23488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>
            <a:off x="2169460" y="27891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>
            <a:off x="873316" y="249289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>
            <a:off x="1053336" y="26009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945324" y="28169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1374904" y="28422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1377372" y="19888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/>
        </p:nvSpPr>
        <p:spPr>
          <a:xfrm>
            <a:off x="1377372" y="17728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/>
          <p:cNvSpPr/>
          <p:nvPr/>
        </p:nvSpPr>
        <p:spPr>
          <a:xfrm>
            <a:off x="1917432" y="14847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/>
          <p:cNvSpPr/>
          <p:nvPr/>
        </p:nvSpPr>
        <p:spPr>
          <a:xfrm>
            <a:off x="2241468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>
            <a:off x="2410636" y="17259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>
            <a:off x="2025444" y="17008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2222232" y="18844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>
            <a:off x="2349480" y="18537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>
            <a:off x="1665404" y="872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>
            <a:off x="1665404" y="119675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>
            <a:off x="1798568" y="14379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>
            <a:off x="1917432" y="9447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>
            <a:off x="2277472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>
            <a:off x="899605" y="15567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>
            <a:off x="873316" y="18088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>
            <a:off x="1161348" y="21688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>
            <a:off x="1665404" y="24208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>
            <a:off x="1953436" y="208368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>
            <a:off x="1845424" y="190366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>
            <a:off x="1601780" y="17368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>
            <a:off x="1485384" y="13767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>
            <a:off x="2025444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>
            <a:off x="2349480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>
            <a:off x="1403661" y="23848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/>
          <p:cNvSpPr/>
          <p:nvPr/>
        </p:nvSpPr>
        <p:spPr>
          <a:xfrm>
            <a:off x="1466148" y="273520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/>
        </p:nvSpPr>
        <p:spPr>
          <a:xfrm>
            <a:off x="3494358" y="7647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>
            <a:off x="3530362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3494358" y="22048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/>
        </p:nvSpPr>
        <p:spPr>
          <a:xfrm>
            <a:off x="4070422" y="9807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/>
          <p:cNvSpPr/>
          <p:nvPr/>
        </p:nvSpPr>
        <p:spPr>
          <a:xfrm>
            <a:off x="4034418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/>
          <p:cNvSpPr/>
          <p:nvPr/>
        </p:nvSpPr>
        <p:spPr>
          <a:xfrm>
            <a:off x="3926406" y="19168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/>
        </p:nvSpPr>
        <p:spPr>
          <a:xfrm>
            <a:off x="5078534" y="8007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/>
          <p:cNvSpPr/>
          <p:nvPr/>
        </p:nvSpPr>
        <p:spPr>
          <a:xfrm>
            <a:off x="4430462" y="211969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/>
          <p:cNvSpPr/>
          <p:nvPr/>
        </p:nvSpPr>
        <p:spPr>
          <a:xfrm>
            <a:off x="5330562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/>
        </p:nvSpPr>
        <p:spPr>
          <a:xfrm>
            <a:off x="5258554" y="16009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/>
          <p:cNvSpPr/>
          <p:nvPr/>
        </p:nvSpPr>
        <p:spPr>
          <a:xfrm>
            <a:off x="4826506" y="25288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/>
          <p:cNvSpPr/>
          <p:nvPr/>
        </p:nvSpPr>
        <p:spPr>
          <a:xfrm>
            <a:off x="4934518" y="215569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/>
        </p:nvSpPr>
        <p:spPr>
          <a:xfrm>
            <a:off x="5258554" y="26729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/>
          <p:cNvSpPr/>
          <p:nvPr/>
        </p:nvSpPr>
        <p:spPr>
          <a:xfrm>
            <a:off x="5474578" y="26369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/>
          <p:cNvSpPr/>
          <p:nvPr/>
        </p:nvSpPr>
        <p:spPr>
          <a:xfrm>
            <a:off x="3746386" y="8285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/>
        </p:nvSpPr>
        <p:spPr>
          <a:xfrm>
            <a:off x="3782390" y="11247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/>
          <p:cNvSpPr/>
          <p:nvPr/>
        </p:nvSpPr>
        <p:spPr>
          <a:xfrm>
            <a:off x="3926406" y="13047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/>
          <p:cNvSpPr/>
          <p:nvPr/>
        </p:nvSpPr>
        <p:spPr>
          <a:xfrm>
            <a:off x="3998414" y="14127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/>
        </p:nvSpPr>
        <p:spPr>
          <a:xfrm>
            <a:off x="4178434" y="16648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/>
          <p:cNvSpPr/>
          <p:nvPr/>
        </p:nvSpPr>
        <p:spPr>
          <a:xfrm>
            <a:off x="4430462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/>
          <p:cNvSpPr/>
          <p:nvPr/>
        </p:nvSpPr>
        <p:spPr>
          <a:xfrm>
            <a:off x="4466466" y="20116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/>
        </p:nvSpPr>
        <p:spPr>
          <a:xfrm>
            <a:off x="4682490" y="1268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/>
          <p:cNvSpPr/>
          <p:nvPr/>
        </p:nvSpPr>
        <p:spPr>
          <a:xfrm>
            <a:off x="4865958" y="22311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/>
          <p:cNvSpPr/>
          <p:nvPr/>
        </p:nvSpPr>
        <p:spPr>
          <a:xfrm>
            <a:off x="4970522" y="1628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/>
        </p:nvSpPr>
        <p:spPr>
          <a:xfrm>
            <a:off x="4250442" y="23128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/>
          <p:cNvSpPr/>
          <p:nvPr/>
        </p:nvSpPr>
        <p:spPr>
          <a:xfrm>
            <a:off x="5330562" y="23488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/>
          <p:cNvSpPr/>
          <p:nvPr/>
        </p:nvSpPr>
        <p:spPr>
          <a:xfrm>
            <a:off x="4898514" y="27891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/>
        </p:nvSpPr>
        <p:spPr>
          <a:xfrm>
            <a:off x="3602370" y="249289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/>
          <p:cNvSpPr/>
          <p:nvPr/>
        </p:nvSpPr>
        <p:spPr>
          <a:xfrm>
            <a:off x="3782390" y="26009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/>
          <p:cNvSpPr/>
          <p:nvPr/>
        </p:nvSpPr>
        <p:spPr>
          <a:xfrm>
            <a:off x="3674378" y="28169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/>
        </p:nvSpPr>
        <p:spPr>
          <a:xfrm>
            <a:off x="4103958" y="28422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/>
          <p:cNvSpPr/>
          <p:nvPr/>
        </p:nvSpPr>
        <p:spPr>
          <a:xfrm>
            <a:off x="4106426" y="19888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/>
          <p:cNvSpPr/>
          <p:nvPr/>
        </p:nvSpPr>
        <p:spPr>
          <a:xfrm>
            <a:off x="4106426" y="17728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/>
        </p:nvSpPr>
        <p:spPr>
          <a:xfrm>
            <a:off x="4646486" y="14847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/>
          <p:cNvSpPr/>
          <p:nvPr/>
        </p:nvSpPr>
        <p:spPr>
          <a:xfrm>
            <a:off x="4970522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/>
          <p:cNvSpPr/>
          <p:nvPr/>
        </p:nvSpPr>
        <p:spPr>
          <a:xfrm>
            <a:off x="5139690" y="17259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/>
        </p:nvSpPr>
        <p:spPr>
          <a:xfrm>
            <a:off x="4754498" y="170080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/>
          <p:cNvSpPr/>
          <p:nvPr/>
        </p:nvSpPr>
        <p:spPr>
          <a:xfrm>
            <a:off x="4951286" y="18844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/>
          <p:cNvSpPr/>
          <p:nvPr/>
        </p:nvSpPr>
        <p:spPr>
          <a:xfrm>
            <a:off x="5078534" y="186344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/>
        </p:nvSpPr>
        <p:spPr>
          <a:xfrm>
            <a:off x="4394458" y="872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/>
          <p:cNvSpPr/>
          <p:nvPr/>
        </p:nvSpPr>
        <p:spPr>
          <a:xfrm>
            <a:off x="4394458" y="119675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/>
          <p:cNvSpPr/>
          <p:nvPr/>
        </p:nvSpPr>
        <p:spPr>
          <a:xfrm>
            <a:off x="4527622" y="143792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/>
        </p:nvSpPr>
        <p:spPr>
          <a:xfrm>
            <a:off x="4646486" y="9447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/>
          <p:cNvSpPr/>
          <p:nvPr/>
        </p:nvSpPr>
        <p:spPr>
          <a:xfrm>
            <a:off x="5006526" y="12327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Oval 525"/>
          <p:cNvSpPr/>
          <p:nvPr/>
        </p:nvSpPr>
        <p:spPr>
          <a:xfrm>
            <a:off x="3628659" y="15567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/>
        </p:nvSpPr>
        <p:spPr>
          <a:xfrm>
            <a:off x="3602370" y="18088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Oval 527"/>
          <p:cNvSpPr/>
          <p:nvPr/>
        </p:nvSpPr>
        <p:spPr>
          <a:xfrm>
            <a:off x="3890402" y="21688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Oval 528"/>
          <p:cNvSpPr/>
          <p:nvPr/>
        </p:nvSpPr>
        <p:spPr>
          <a:xfrm>
            <a:off x="4394458" y="24208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/>
        </p:nvSpPr>
        <p:spPr>
          <a:xfrm>
            <a:off x="4682490" y="208368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Oval 530"/>
          <p:cNvSpPr/>
          <p:nvPr/>
        </p:nvSpPr>
        <p:spPr>
          <a:xfrm>
            <a:off x="4574478" y="190366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Oval 531"/>
          <p:cNvSpPr/>
          <p:nvPr/>
        </p:nvSpPr>
        <p:spPr>
          <a:xfrm>
            <a:off x="4330834" y="17368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/>
        </p:nvSpPr>
        <p:spPr>
          <a:xfrm>
            <a:off x="4214438" y="13767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Oval 533"/>
          <p:cNvSpPr/>
          <p:nvPr/>
        </p:nvSpPr>
        <p:spPr>
          <a:xfrm>
            <a:off x="4754498" y="15207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Oval 534"/>
          <p:cNvSpPr/>
          <p:nvPr/>
        </p:nvSpPr>
        <p:spPr>
          <a:xfrm>
            <a:off x="5078534" y="1448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/>
        </p:nvSpPr>
        <p:spPr>
          <a:xfrm>
            <a:off x="4132715" y="23848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Oval 536"/>
          <p:cNvSpPr/>
          <p:nvPr/>
        </p:nvSpPr>
        <p:spPr>
          <a:xfrm>
            <a:off x="4195202" y="273520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Rectangle 595"/>
          <p:cNvSpPr/>
          <p:nvPr/>
        </p:nvSpPr>
        <p:spPr>
          <a:xfrm>
            <a:off x="6172285" y="694760"/>
            <a:ext cx="22860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cxnSp>
        <p:nvCxnSpPr>
          <p:cNvPr id="597" name="Straight Connector 596"/>
          <p:cNvCxnSpPr/>
          <p:nvPr/>
        </p:nvCxnSpPr>
        <p:spPr>
          <a:xfrm flipV="1">
            <a:off x="7315285" y="296990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/>
          <p:nvPr/>
        </p:nvCxnSpPr>
        <p:spPr>
          <a:xfrm flipV="1">
            <a:off x="6523197" y="296990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/>
          <p:nvPr/>
        </p:nvCxnSpPr>
        <p:spPr>
          <a:xfrm flipV="1">
            <a:off x="8035365" y="2969908"/>
            <a:ext cx="0" cy="1080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/>
          <p:cNvSpPr txBox="1"/>
          <p:nvPr/>
        </p:nvSpPr>
        <p:spPr>
          <a:xfrm>
            <a:off x="6271169" y="300591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AA</a:t>
            </a:r>
            <a:endParaRPr lang="en-US" sz="1600" dirty="0"/>
          </a:p>
        </p:txBody>
      </p:sp>
      <p:sp>
        <p:nvSpPr>
          <p:cNvPr id="601" name="TextBox 600"/>
          <p:cNvSpPr txBox="1"/>
          <p:nvPr/>
        </p:nvSpPr>
        <p:spPr>
          <a:xfrm>
            <a:off x="7068415" y="2996620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AB</a:t>
            </a:r>
            <a:endParaRPr lang="en-US" sz="1600" dirty="0"/>
          </a:p>
        </p:txBody>
      </p:sp>
      <p:sp>
        <p:nvSpPr>
          <p:cNvPr id="602" name="TextBox 601"/>
          <p:cNvSpPr txBox="1"/>
          <p:nvPr/>
        </p:nvSpPr>
        <p:spPr>
          <a:xfrm>
            <a:off x="7799239" y="3005912"/>
            <a:ext cx="4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BB</a:t>
            </a:r>
            <a:endParaRPr lang="en-US" sz="1600" dirty="0"/>
          </a:p>
        </p:txBody>
      </p:sp>
      <p:cxnSp>
        <p:nvCxnSpPr>
          <p:cNvPr id="603" name="Straight Connector 602"/>
          <p:cNvCxnSpPr/>
          <p:nvPr/>
        </p:nvCxnSpPr>
        <p:spPr>
          <a:xfrm flipV="1">
            <a:off x="6523197" y="70165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/>
          <p:nvPr/>
        </p:nvCxnSpPr>
        <p:spPr>
          <a:xfrm flipV="1">
            <a:off x="7315285" y="70165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/>
          <p:nvPr/>
        </p:nvCxnSpPr>
        <p:spPr>
          <a:xfrm flipV="1">
            <a:off x="8035365" y="701656"/>
            <a:ext cx="0" cy="22682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/>
          <p:cNvSpPr/>
          <p:nvPr/>
        </p:nvSpPr>
        <p:spPr>
          <a:xfrm>
            <a:off x="6241818" y="7736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07" name="Oval 606"/>
          <p:cNvSpPr/>
          <p:nvPr/>
        </p:nvSpPr>
        <p:spPr>
          <a:xfrm>
            <a:off x="6277822" y="1241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08" name="Oval 607"/>
          <p:cNvSpPr/>
          <p:nvPr/>
        </p:nvSpPr>
        <p:spPr>
          <a:xfrm>
            <a:off x="6241818" y="22138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09" name="Oval 608"/>
          <p:cNvSpPr/>
          <p:nvPr/>
        </p:nvSpPr>
        <p:spPr>
          <a:xfrm>
            <a:off x="6817882" y="9896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0" name="Oval 609"/>
          <p:cNvSpPr/>
          <p:nvPr/>
        </p:nvSpPr>
        <p:spPr>
          <a:xfrm>
            <a:off x="6781878" y="14577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1" name="Oval 610"/>
          <p:cNvSpPr/>
          <p:nvPr/>
        </p:nvSpPr>
        <p:spPr>
          <a:xfrm>
            <a:off x="6673866" y="19257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2" name="Oval 611"/>
          <p:cNvSpPr/>
          <p:nvPr/>
        </p:nvSpPr>
        <p:spPr>
          <a:xfrm>
            <a:off x="7825994" y="80966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3" name="Oval 612"/>
          <p:cNvSpPr/>
          <p:nvPr/>
        </p:nvSpPr>
        <p:spPr>
          <a:xfrm>
            <a:off x="7177922" y="21286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4" name="Oval 613"/>
          <p:cNvSpPr/>
          <p:nvPr/>
        </p:nvSpPr>
        <p:spPr>
          <a:xfrm>
            <a:off x="8078022" y="12777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5" name="Oval 614"/>
          <p:cNvSpPr/>
          <p:nvPr/>
        </p:nvSpPr>
        <p:spPr>
          <a:xfrm>
            <a:off x="8006014" y="16099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6" name="Oval 615"/>
          <p:cNvSpPr/>
          <p:nvPr/>
        </p:nvSpPr>
        <p:spPr>
          <a:xfrm>
            <a:off x="7573966" y="25378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7" name="Oval 616"/>
          <p:cNvSpPr/>
          <p:nvPr/>
        </p:nvSpPr>
        <p:spPr>
          <a:xfrm>
            <a:off x="7681978" y="216465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8" name="Oval 617"/>
          <p:cNvSpPr/>
          <p:nvPr/>
        </p:nvSpPr>
        <p:spPr>
          <a:xfrm>
            <a:off x="8006014" y="26818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19" name="Oval 618"/>
          <p:cNvSpPr/>
          <p:nvPr/>
        </p:nvSpPr>
        <p:spPr>
          <a:xfrm>
            <a:off x="8222038" y="26458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0" name="Oval 619"/>
          <p:cNvSpPr/>
          <p:nvPr/>
        </p:nvSpPr>
        <p:spPr>
          <a:xfrm>
            <a:off x="6493846" y="8374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1" name="Oval 620"/>
          <p:cNvSpPr/>
          <p:nvPr/>
        </p:nvSpPr>
        <p:spPr>
          <a:xfrm>
            <a:off x="6529850" y="113370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2" name="Oval 621"/>
          <p:cNvSpPr/>
          <p:nvPr/>
        </p:nvSpPr>
        <p:spPr>
          <a:xfrm>
            <a:off x="6673866" y="13137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3" name="Oval 622"/>
          <p:cNvSpPr/>
          <p:nvPr/>
        </p:nvSpPr>
        <p:spPr>
          <a:xfrm>
            <a:off x="6745874" y="142173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4" name="Oval 623"/>
          <p:cNvSpPr/>
          <p:nvPr/>
        </p:nvSpPr>
        <p:spPr>
          <a:xfrm>
            <a:off x="6925894" y="16737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5" name="Oval 624"/>
          <p:cNvSpPr/>
          <p:nvPr/>
        </p:nvSpPr>
        <p:spPr>
          <a:xfrm>
            <a:off x="7177922" y="1637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6" name="Oval 625"/>
          <p:cNvSpPr/>
          <p:nvPr/>
        </p:nvSpPr>
        <p:spPr>
          <a:xfrm>
            <a:off x="7213926" y="202064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7" name="Oval 626"/>
          <p:cNvSpPr/>
          <p:nvPr/>
        </p:nvSpPr>
        <p:spPr>
          <a:xfrm>
            <a:off x="7429950" y="12777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8" name="Oval 627"/>
          <p:cNvSpPr/>
          <p:nvPr/>
        </p:nvSpPr>
        <p:spPr>
          <a:xfrm>
            <a:off x="7613418" y="224011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29" name="Oval 628"/>
          <p:cNvSpPr/>
          <p:nvPr/>
        </p:nvSpPr>
        <p:spPr>
          <a:xfrm>
            <a:off x="7717982" y="16377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0" name="Oval 629"/>
          <p:cNvSpPr/>
          <p:nvPr/>
        </p:nvSpPr>
        <p:spPr>
          <a:xfrm>
            <a:off x="6997902" y="232183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1" name="Oval 630"/>
          <p:cNvSpPr/>
          <p:nvPr/>
        </p:nvSpPr>
        <p:spPr>
          <a:xfrm>
            <a:off x="8078022" y="23578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2" name="Oval 631"/>
          <p:cNvSpPr/>
          <p:nvPr/>
        </p:nvSpPr>
        <p:spPr>
          <a:xfrm>
            <a:off x="7645974" y="280155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3" name="Oval 632"/>
          <p:cNvSpPr/>
          <p:nvPr/>
        </p:nvSpPr>
        <p:spPr>
          <a:xfrm>
            <a:off x="6349830" y="250185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4" name="Oval 633"/>
          <p:cNvSpPr/>
          <p:nvPr/>
        </p:nvSpPr>
        <p:spPr>
          <a:xfrm>
            <a:off x="6529850" y="260986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5" name="Oval 634"/>
          <p:cNvSpPr/>
          <p:nvPr/>
        </p:nvSpPr>
        <p:spPr>
          <a:xfrm>
            <a:off x="6421838" y="282589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6" name="Oval 635"/>
          <p:cNvSpPr/>
          <p:nvPr/>
        </p:nvSpPr>
        <p:spPr>
          <a:xfrm>
            <a:off x="6851418" y="28512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7" name="Oval 636"/>
          <p:cNvSpPr/>
          <p:nvPr/>
        </p:nvSpPr>
        <p:spPr>
          <a:xfrm>
            <a:off x="6853886" y="199779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8" name="Oval 637"/>
          <p:cNvSpPr/>
          <p:nvPr/>
        </p:nvSpPr>
        <p:spPr>
          <a:xfrm>
            <a:off x="6853886" y="17817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39" name="Oval 638"/>
          <p:cNvSpPr/>
          <p:nvPr/>
        </p:nvSpPr>
        <p:spPr>
          <a:xfrm>
            <a:off x="7393946" y="14937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0" name="Oval 639"/>
          <p:cNvSpPr/>
          <p:nvPr/>
        </p:nvSpPr>
        <p:spPr>
          <a:xfrm>
            <a:off x="7717982" y="15297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1" name="Oval 640"/>
          <p:cNvSpPr/>
          <p:nvPr/>
        </p:nvSpPr>
        <p:spPr>
          <a:xfrm>
            <a:off x="7887150" y="17349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2" name="Oval 641"/>
          <p:cNvSpPr/>
          <p:nvPr/>
        </p:nvSpPr>
        <p:spPr>
          <a:xfrm>
            <a:off x="7501958" y="170976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3" name="Oval 642"/>
          <p:cNvSpPr/>
          <p:nvPr/>
        </p:nvSpPr>
        <p:spPr>
          <a:xfrm>
            <a:off x="7698746" y="189339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4" name="Oval 643"/>
          <p:cNvSpPr/>
          <p:nvPr/>
        </p:nvSpPr>
        <p:spPr>
          <a:xfrm>
            <a:off x="7825994" y="187240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5" name="Oval 644"/>
          <p:cNvSpPr/>
          <p:nvPr/>
        </p:nvSpPr>
        <p:spPr>
          <a:xfrm>
            <a:off x="7141918" y="8816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6" name="Oval 645"/>
          <p:cNvSpPr/>
          <p:nvPr/>
        </p:nvSpPr>
        <p:spPr>
          <a:xfrm>
            <a:off x="7141918" y="120571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7" name="Oval 646"/>
          <p:cNvSpPr/>
          <p:nvPr/>
        </p:nvSpPr>
        <p:spPr>
          <a:xfrm>
            <a:off x="7275082" y="144688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8" name="Oval 647"/>
          <p:cNvSpPr/>
          <p:nvPr/>
        </p:nvSpPr>
        <p:spPr>
          <a:xfrm>
            <a:off x="7393946" y="9536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49" name="Oval 648"/>
          <p:cNvSpPr/>
          <p:nvPr/>
        </p:nvSpPr>
        <p:spPr>
          <a:xfrm>
            <a:off x="7753986" y="124171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0" name="Oval 649"/>
          <p:cNvSpPr/>
          <p:nvPr/>
        </p:nvSpPr>
        <p:spPr>
          <a:xfrm>
            <a:off x="6376119" y="156575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1" name="Oval 650"/>
          <p:cNvSpPr/>
          <p:nvPr/>
        </p:nvSpPr>
        <p:spPr>
          <a:xfrm>
            <a:off x="6349830" y="181777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2" name="Oval 651"/>
          <p:cNvSpPr/>
          <p:nvPr/>
        </p:nvSpPr>
        <p:spPr>
          <a:xfrm>
            <a:off x="6637862" y="217781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3" name="Oval 652"/>
          <p:cNvSpPr/>
          <p:nvPr/>
        </p:nvSpPr>
        <p:spPr>
          <a:xfrm>
            <a:off x="7141918" y="24298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4" name="Oval 653"/>
          <p:cNvSpPr/>
          <p:nvPr/>
        </p:nvSpPr>
        <p:spPr>
          <a:xfrm>
            <a:off x="7429950" y="209264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5" name="Oval 654"/>
          <p:cNvSpPr/>
          <p:nvPr/>
        </p:nvSpPr>
        <p:spPr>
          <a:xfrm>
            <a:off x="7321938" y="191262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6" name="Oval 655"/>
          <p:cNvSpPr/>
          <p:nvPr/>
        </p:nvSpPr>
        <p:spPr>
          <a:xfrm>
            <a:off x="7078294" y="174577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7" name="Oval 656"/>
          <p:cNvSpPr/>
          <p:nvPr/>
        </p:nvSpPr>
        <p:spPr>
          <a:xfrm>
            <a:off x="6961898" y="138573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8" name="Oval 657"/>
          <p:cNvSpPr/>
          <p:nvPr/>
        </p:nvSpPr>
        <p:spPr>
          <a:xfrm>
            <a:off x="7501958" y="15297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59" name="Oval 658"/>
          <p:cNvSpPr/>
          <p:nvPr/>
        </p:nvSpPr>
        <p:spPr>
          <a:xfrm>
            <a:off x="7825994" y="145773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60" name="Oval 659"/>
          <p:cNvSpPr/>
          <p:nvPr/>
        </p:nvSpPr>
        <p:spPr>
          <a:xfrm>
            <a:off x="6880175" y="239384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665" name="TextBox 664"/>
          <p:cNvSpPr txBox="1"/>
          <p:nvPr/>
        </p:nvSpPr>
        <p:spPr>
          <a:xfrm rot="16200000">
            <a:off x="-880815" y="4406761"/>
            <a:ext cx="2478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LOD</a:t>
            </a:r>
            <a:endParaRPr lang="en-US" sz="2800" dirty="0"/>
          </a:p>
        </p:txBody>
      </p:sp>
      <p:sp>
        <p:nvSpPr>
          <p:cNvPr id="666" name="TextBox 665"/>
          <p:cNvSpPr txBox="1"/>
          <p:nvPr/>
        </p:nvSpPr>
        <p:spPr>
          <a:xfrm>
            <a:off x="3332629" y="6199702"/>
            <a:ext cx="2478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Chr 1 (Mb)</a:t>
            </a:r>
            <a:endParaRPr lang="en-US" sz="2800" dirty="0"/>
          </a:p>
        </p:txBody>
      </p:sp>
      <p:cxnSp>
        <p:nvCxnSpPr>
          <p:cNvPr id="680" name="Straight Connector 679"/>
          <p:cNvCxnSpPr>
            <a:endCxn id="107" idx="3"/>
          </p:cNvCxnSpPr>
          <p:nvPr/>
        </p:nvCxnSpPr>
        <p:spPr>
          <a:xfrm flipV="1">
            <a:off x="690007" y="1828800"/>
            <a:ext cx="2272828" cy="560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/>
          <p:cNvCxnSpPr/>
          <p:nvPr/>
        </p:nvCxnSpPr>
        <p:spPr>
          <a:xfrm flipV="1">
            <a:off x="3421988" y="1368795"/>
            <a:ext cx="2300024" cy="8050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/>
          <p:cNvCxnSpPr/>
          <p:nvPr/>
        </p:nvCxnSpPr>
        <p:spPr>
          <a:xfrm flipH="1">
            <a:off x="6173602" y="847082"/>
            <a:ext cx="2280391" cy="1999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Freeform 693"/>
          <p:cNvSpPr/>
          <p:nvPr/>
        </p:nvSpPr>
        <p:spPr>
          <a:xfrm>
            <a:off x="1750612" y="3323645"/>
            <a:ext cx="117945" cy="2631882"/>
          </a:xfrm>
          <a:custGeom>
            <a:avLst/>
            <a:gdLst>
              <a:gd name="connsiteX0" fmla="*/ 117945 w 117945"/>
              <a:gd name="connsiteY0" fmla="*/ 2631882 h 2631882"/>
              <a:gd name="connsiteX1" fmla="*/ 6626 w 117945"/>
              <a:gd name="connsiteY1" fmla="*/ 1105232 h 2631882"/>
              <a:gd name="connsiteX2" fmla="*/ 78188 w 117945"/>
              <a:gd name="connsiteY2" fmla="*/ 0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45" h="2631882">
                <a:moveTo>
                  <a:pt x="117945" y="2631882"/>
                </a:moveTo>
                <a:cubicBezTo>
                  <a:pt x="65598" y="2087880"/>
                  <a:pt x="13252" y="1543879"/>
                  <a:pt x="6626" y="1105232"/>
                </a:cubicBezTo>
                <a:cubicBezTo>
                  <a:pt x="0" y="666585"/>
                  <a:pt x="39094" y="333292"/>
                  <a:pt x="78188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Freeform 694"/>
          <p:cNvSpPr/>
          <p:nvPr/>
        </p:nvSpPr>
        <p:spPr>
          <a:xfrm>
            <a:off x="4454055" y="3309067"/>
            <a:ext cx="117945" cy="2631882"/>
          </a:xfrm>
          <a:custGeom>
            <a:avLst/>
            <a:gdLst>
              <a:gd name="connsiteX0" fmla="*/ 117945 w 117945"/>
              <a:gd name="connsiteY0" fmla="*/ 2631882 h 2631882"/>
              <a:gd name="connsiteX1" fmla="*/ 6626 w 117945"/>
              <a:gd name="connsiteY1" fmla="*/ 1105232 h 2631882"/>
              <a:gd name="connsiteX2" fmla="*/ 78188 w 117945"/>
              <a:gd name="connsiteY2" fmla="*/ 0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45" h="2631882">
                <a:moveTo>
                  <a:pt x="117945" y="2631882"/>
                </a:moveTo>
                <a:cubicBezTo>
                  <a:pt x="65598" y="2087880"/>
                  <a:pt x="13252" y="1543879"/>
                  <a:pt x="6626" y="1105232"/>
                </a:cubicBezTo>
                <a:cubicBezTo>
                  <a:pt x="0" y="666585"/>
                  <a:pt x="39094" y="333292"/>
                  <a:pt x="78188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Freeform 696"/>
          <p:cNvSpPr/>
          <p:nvPr/>
        </p:nvSpPr>
        <p:spPr>
          <a:xfrm>
            <a:off x="7239660" y="3318344"/>
            <a:ext cx="227939" cy="2631882"/>
          </a:xfrm>
          <a:custGeom>
            <a:avLst/>
            <a:gdLst>
              <a:gd name="connsiteX0" fmla="*/ 117945 w 117945"/>
              <a:gd name="connsiteY0" fmla="*/ 2631882 h 2631882"/>
              <a:gd name="connsiteX1" fmla="*/ 6626 w 117945"/>
              <a:gd name="connsiteY1" fmla="*/ 1105232 h 2631882"/>
              <a:gd name="connsiteX2" fmla="*/ 78188 w 117945"/>
              <a:gd name="connsiteY2" fmla="*/ 0 h 2631882"/>
              <a:gd name="connsiteX0" fmla="*/ 214024 w 214024"/>
              <a:gd name="connsiteY0" fmla="*/ 2631882 h 2631882"/>
              <a:gd name="connsiteX1" fmla="*/ 102705 w 214024"/>
              <a:gd name="connsiteY1" fmla="*/ 1105232 h 2631882"/>
              <a:gd name="connsiteX2" fmla="*/ 39094 w 214024"/>
              <a:gd name="connsiteY2" fmla="*/ 0 h 2631882"/>
              <a:gd name="connsiteX0" fmla="*/ 227939 w 227939"/>
              <a:gd name="connsiteY0" fmla="*/ 2631882 h 2631882"/>
              <a:gd name="connsiteX1" fmla="*/ 29155 w 227939"/>
              <a:gd name="connsiteY1" fmla="*/ 1129085 h 2631882"/>
              <a:gd name="connsiteX2" fmla="*/ 53009 w 227939"/>
              <a:gd name="connsiteY2" fmla="*/ 0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39" h="2631882">
                <a:moveTo>
                  <a:pt x="227939" y="2631882"/>
                </a:moveTo>
                <a:cubicBezTo>
                  <a:pt x="175592" y="2087880"/>
                  <a:pt x="58310" y="1567732"/>
                  <a:pt x="29155" y="1129085"/>
                </a:cubicBezTo>
                <a:cubicBezTo>
                  <a:pt x="0" y="690438"/>
                  <a:pt x="13915" y="333292"/>
                  <a:pt x="53009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998012" y="274238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85674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-0.00023 L 0.025 -0.0002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3.66813E-6 L -0.08872 -3.66813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00023 L -0.07396 0.0002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14071E-6 L -0.05017 2.14071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23 L -0.13715 0.0002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66119E-6 L -0.13525 3.66119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2759E-6 L -0.10591 -4.82759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02754E-6 L -0.07396 1.02754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23 L -0.04219 -0.0002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26313E-7 L -0.00695 -3.26313E-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4876E-6 L 0.02517 -3.34876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8.47026E-7 L -0.04289 8.47026E-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53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57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73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77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85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0.02013 -1.48148E-6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4861 3.7037E-6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59259E-6 L 0.0842 2.59259E-6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0.0802 -1.11111E-6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L -0.01823 -4.44444E-6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5.23027E-7 L -0.05365 0.00093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" y="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04184 1.11111E-6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3507 -3.33333E-6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-0.03403 -7.40741E-7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09982 3.33333E-6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-0.08907 -3.33333E-6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0.03837 -2.22222E-6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" y="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00538 2.22222E-6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139 L -0.00643 -0.00139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0.04479 4.44444E-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04983 -7.40741E-7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0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-0.08125 -7.40741E-7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-0.06823 -1.11111E-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01424 4.07407E-6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0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0.01319 4.44444E-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05659 7.40741E-7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5185E-6 L 0.09982 1.85185E-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0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10781 -1.85185E-6 " pathEditMode="relative" rAng="0" ptsTypes="AA">
                                      <p:cBhvr>
                                        <p:cTn id="232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0684 -4.44444E-6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0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093 L -0.06163 -0.00093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44444E-6 L -0.08125 4.44444E-6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4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59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63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5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91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95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2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23 L 0.17083 -0.0002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" y="0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00023 L -0.02605 0.00023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07 L 0.12066 0.0007 " pathEditMode="relative" rAng="0" ptsTypes="AA">
                                      <p:cBhvr>
                                        <p:cTn id="318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" y="0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0069 L 0.10781 0.00069 " pathEditMode="relative" rAng="0" ptsTypes="AA">
                                      <p:cBhvr>
                                        <p:cTn id="320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116 L 0.08819 -0.00116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0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9.07197E-7 L 0.03298 9.07197E-7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0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47836E-6 L 0.14323 -3.47836E-6 " pathEditMode="relative" rAng="0" ptsTypes="AA">
                                      <p:cBhvr>
                                        <p:cTn id="326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47 L 0.08785 -0.00047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0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0208 L 0.05277 0.00208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0.05277 -0.00023 " pathEditMode="relative" rAng="0" ptsTypes="AA">
                                      <p:cBhvr>
                                        <p:cTn id="332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67276E-6 L 0.01718 -3.67276E-6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0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8.90997E-7 L -0.01025 -8.90997E-7 " pathEditMode="relative" rAng="0" ptsTypes="AA">
                                      <p:cBhvr>
                                        <p:cTn id="336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" y="0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579 0 " pathEditMode="relative" ptsTypes="AA">
                                      <p:cBhvr>
                                        <p:cTn id="338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2685E-7 L 0.06458 4.02685E-7 " pathEditMode="relative" rAng="0" ptsTypes="AA">
                                      <p:cBhvr>
                                        <p:cTn id="340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0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08 L 0.1118 0.00208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0209 L 0.14323 0.00209 " pathEditMode="relative" rAng="0" ptsTypes="AA">
                                      <p:cBhvr>
                                        <p:cTn id="344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23 L 0.17638 0.00023 " pathEditMode="relative" rAng="0" ptsTypes="AA">
                                      <p:cBhvr>
                                        <p:cTn id="346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" y="0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67276E-6 L 0.13142 -3.67276E-6 " pathEditMode="relative" rAng="0" ptsTypes="AA">
                                      <p:cBhvr>
                                        <p:cTn id="348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2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3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6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7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8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0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1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2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4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2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3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6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7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0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1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2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4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5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0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2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3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4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7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3293E-6 L -0.021 -3.73293E-6 " pathEditMode="relative" rAng="0" ptsTypes="AA">
                                      <p:cBhvr>
                                        <p:cTn id="540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" y="0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3.67276E-6 L -0.03264 -3.67276E-6 " pathEditMode="relative" rAng="0" ptsTypes="AA">
                                      <p:cBhvr>
                                        <p:cTn id="542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0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7.70655E-7 L 0.01111 -7.70655E-7 " pathEditMode="relative" rAng="0" ptsTypes="AA">
                                      <p:cBhvr>
                                        <p:cTn id="544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5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12451E-6 L -0.06546 -2.12451E-6 " pathEditMode="relative" rAng="0" ptsTypes="AA">
                                      <p:cBhvr>
                                        <p:cTn id="54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0"/>
                                    </p:animMotion>
                                  </p:childTnLst>
                                </p:cTn>
                              </p:par>
                              <p:par>
                                <p:cTn id="5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9542E-6 L -0.12378 3.79542E-6 " pathEditMode="relative" rAng="0" ptsTypes="AA">
                                      <p:cBhvr>
                                        <p:cTn id="548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" y="0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71187E-6 L -0.04375 -4.71187E-6 " pathEditMode="relative" rAng="0" ptsTypes="AA">
                                      <p:cBhvr>
                                        <p:cTn id="550" dur="2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L -0.0408 -0.00023 " pathEditMode="relative" rAng="0" ptsTypes="AA">
                                      <p:cBhvr>
                                        <p:cTn id="552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  <p:par>
                                <p:cTn id="5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67276E-6 L -0.14688 -3.67276E-6 " pathEditMode="relative" rAng="0" ptsTypes="AA">
                                      <p:cBhvr>
                                        <p:cTn id="554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0"/>
                                    </p:animMotion>
                                  </p:childTnLst>
                                </p:cTn>
                              </p:par>
                              <p:par>
                                <p:cTn id="5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023 L 0.00625 -0.00023 " pathEditMode="relative" rAng="0" ptsTypes="AA">
                                      <p:cBhvr>
                                        <p:cTn id="556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L -0.19063 0.00023 " pathEditMode="relative" rAng="0" ptsTypes="AA">
                                      <p:cBhvr>
                                        <p:cTn id="558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" y="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L -0.12761 -0.00023 " pathEditMode="relative" rAng="0" ptsTypes="AA">
                                      <p:cBhvr>
                                        <p:cTn id="560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0"/>
                                    </p:animMotion>
                                  </p:childTnLst>
                                </p:cTn>
                              </p:par>
                              <p:par>
                                <p:cTn id="5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2.80028E-7 L -0.0507 -2.80028E-7 " pathEditMode="relative" rAng="0" ptsTypes="AA">
                                      <p:cBhvr>
                                        <p:cTn id="562" dur="2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6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67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8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4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75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0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2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83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87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95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6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0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2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03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6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07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6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8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19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8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0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31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0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2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43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2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4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55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6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8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59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0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63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6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67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8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0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71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2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4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675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6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4.02685E-7 L -0.01336 4.02685E-7 " pathEditMode="relative" rAng="0" ptsTypes="AA">
                                      <p:cBhvr>
                                        <p:cTn id="678" dur="2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0"/>
                                    </p:animMotion>
                                  </p:childTnLst>
                                </p:cTn>
                              </p:par>
                              <p:par>
                                <p:cTn id="6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37908E-6 L 0.0816 -2.37908E-6 " pathEditMode="relative" rAng="0" ptsTypes="AA">
                                      <p:cBhvr>
                                        <p:cTn id="680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0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23027E-7 L 0.10868 5.23027E-7 " pathEditMode="relative" rAng="0" ptsTypes="AA">
                                      <p:cBhvr>
                                        <p:cTn id="682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6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8.90997E-7 L -0.01684 -8.90997E-7 " pathEditMode="relative" rAng="0" ptsTypes="AA">
                                      <p:cBhvr>
                                        <p:cTn id="684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8.90997E-7 L -0.08802 -8.90997E-7 " pathEditMode="relative" rAng="0" ptsTypes="AA">
                                      <p:cBhvr>
                                        <p:cTn id="686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0"/>
                                    </p:animMotion>
                                  </p:childTnLst>
                                </p:cTn>
                              </p:par>
                              <p:par>
                                <p:cTn id="6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46 L 0.05781 -0.00046 " pathEditMode="relative" rAng="0" ptsTypes="AA">
                                      <p:cBhvr>
                                        <p:cTn id="688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0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4.91321E-6 L -0.01284 4.91321E-6 " pathEditMode="relative" rAng="0" ptsTypes="AA">
                                      <p:cBhvr>
                                        <p:cTn id="690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" y="0"/>
                                    </p:animMotion>
                                  </p:childTnLst>
                                </p:cTn>
                              </p:par>
                              <p:par>
                                <p:cTn id="6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9933E-6 L -0.02483 4.89933E-6 " pathEditMode="relative" rAng="0" ptsTypes="AA">
                                      <p:cBhvr>
                                        <p:cTn id="692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23 L -0.04913 0.00023 " pathEditMode="relative" rAng="0" ptsTypes="AA">
                                      <p:cBhvr>
                                        <p:cTn id="694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  <p:par>
                                <p:cTn id="6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7339E-6 L -0.08072 4.97339E-6 " pathEditMode="relative" rAng="0" ptsTypes="AA">
                                      <p:cBhvr>
                                        <p:cTn id="696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0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17427E-7 L -0.02517 7.17427E-7 " pathEditMode="relative" rAng="0" ptsTypes="AA">
                                      <p:cBhvr>
                                        <p:cTn id="698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  <p:par>
                                <p:cTn id="6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13145E-6 L 0.03785 2.13145E-6 " pathEditMode="relative" rAng="0" ptsTypes="AA">
                                      <p:cBhvr>
                                        <p:cTn id="700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0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3.61953E-6 L 0.10052 3.61953E-6 " pathEditMode="relative" rAng="0" ptsTypes="AA">
                                      <p:cBhvr>
                                        <p:cTn id="702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0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2.05508E-6 L -0.00573 -2.05508E-6 " pathEditMode="relative" rAng="0" ptsTypes="AA">
                                      <p:cBhvr>
                                        <p:cTn id="704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92 L -0.06094 -0.00092 " pathEditMode="relative" rAng="0" ptsTypes="AA">
                                      <p:cBhvr>
                                        <p:cTn id="706" dur="2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  <p:par>
                                <p:cTn id="7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46 L 0.046 -0.00046 " pathEditMode="relative" rAng="0" ptsTypes="AA">
                                      <p:cBhvr>
                                        <p:cTn id="708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0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8.47026E-7 L 0.00642 8.47026E-7 " pathEditMode="relative" rAng="0" ptsTypes="AA">
                                      <p:cBhvr>
                                        <p:cTn id="710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7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6 L -0.01754 -0.00046 " pathEditMode="relative" rAng="0" ptsTypes="AA">
                                      <p:cBhvr>
                                        <p:cTn id="712" dur="2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7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7 L -0.04566 -0.0007 " pathEditMode="relative" rAng="0" ptsTypes="AA">
                                      <p:cBhvr>
                                        <p:cTn id="714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0"/>
                                    </p:animMotion>
                                  </p:childTnLst>
                                </p:cTn>
                              </p:par>
                              <p:par>
                                <p:cTn id="7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74913E-6 L 0.01007 3.74913E-6 " pathEditMode="relative" rAng="0" ptsTypes="AA">
                                      <p:cBhvr>
                                        <p:cTn id="716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23 L 0.06979 0.00023 " pathEditMode="relative" rAng="0" ptsTypes="AA">
                                      <p:cBhvr>
                                        <p:cTn id="718" dur="2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0"/>
                                    </p:animMotion>
                                  </p:childTnLst>
                                </p:cTn>
                              </p:par>
                              <p:par>
                                <p:cTn id="7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0977E-6 L 0.10104 -1.80977E-6 " pathEditMode="relative" rAng="0" ptsTypes="AA">
                                      <p:cBhvr>
                                        <p:cTn id="720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0"/>
                                    </p:animMotion>
                                  </p:childTnLst>
                                </p:cTn>
                              </p:par>
                              <p:par>
                                <p:cTn id="7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55913E-7 L 0.02986 -4.55913E-7 " pathEditMode="relative" rAng="0" ptsTypes="AA">
                                      <p:cBhvr>
                                        <p:cTn id="722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  <p:par>
                                <p:cTn id="7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9785E-6 L -0.08871 -3.29785E-6 " pathEditMode="relative" rAng="0" ptsTypes="AA">
                                      <p:cBhvr>
                                        <p:cTn id="724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0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6517E-6 L -0.03281 -4.6517E-6 " pathEditMode="relative" rAng="0" ptsTypes="AA">
                                      <p:cBhvr>
                                        <p:cTn id="726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0"/>
                                    </p:animMotion>
                                  </p:childTnLst>
                                </p:cTn>
                              </p:par>
                              <p:par>
                                <p:cTn id="7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44619E-6 L 0.01389 2.44619E-6 " pathEditMode="relative" rAng="0" ptsTypes="AA">
                                      <p:cBhvr>
                                        <p:cTn id="728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7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9153E-6 L -0.08003 -4.59153E-6 " pathEditMode="relative" rAng="0" ptsTypes="AA">
                                      <p:cBhvr>
                                        <p:cTn id="730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4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35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6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0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2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43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4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6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47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8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0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51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2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4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55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6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8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59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4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6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67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8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0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71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6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8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79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0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2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83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8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0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91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2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4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795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023 L 0.09219 0.00023 " pathEditMode="relative" rAng="0" ptsTypes="AA">
                                      <p:cBhvr>
                                        <p:cTn id="798" dur="2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0"/>
                                    </p:animMotion>
                                  </p:childTnLst>
                                </p:cTn>
                              </p:par>
                              <p:par>
                                <p:cTn id="7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75654E-6 L 0.19115 1.75654E-6 " pathEditMode="relative" rAng="0" ptsTypes="AA">
                                      <p:cBhvr>
                                        <p:cTn id="800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0"/>
                                    </p:animMotion>
                                  </p:childTnLst>
                                </p:cTn>
                              </p:par>
                              <p:par>
                                <p:cTn id="80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42513E-7 L 0.16371 3.42513E-7 " pathEditMode="relative" rAng="0" ptsTypes="AA">
                                      <p:cBhvr>
                                        <p:cTn id="802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" y="0"/>
                                    </p:animMotion>
                                  </p:childTnLst>
                                </p:cTn>
                              </p:par>
                              <p:par>
                                <p:cTn id="8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2.43925E-6 L 0.12848 -2.43925E-6 " pathEditMode="relative" rAng="0" ptsTypes="AA">
                                      <p:cBhvr>
                                        <p:cTn id="804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" y="0"/>
                                    </p:animMotion>
                                  </p:childTnLst>
                                </p:cTn>
                              </p:par>
                              <p:par>
                                <p:cTn id="8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1.09234E-6 L 0.1592 1.09234E-6 " pathEditMode="relative" rAng="0" ptsTypes="AA">
                                      <p:cBhvr>
                                        <p:cTn id="806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0"/>
                                    </p:animMotion>
                                  </p:childTnLst>
                                </p:cTn>
                              </p:par>
                              <p:par>
                                <p:cTn id="8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5802E-6 L 0.19236 -3.35802E-6 " pathEditMode="relative" rAng="0" ptsTypes="AA">
                                      <p:cBhvr>
                                        <p:cTn id="808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0"/>
                                    </p:animMotion>
                                  </p:childTnLst>
                                </p:cTn>
                              </p:par>
                              <p:par>
                                <p:cTn id="8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7836E-6 L 0.1441 -3.47836E-6 " pathEditMode="relative" rAng="0" ptsTypes="AA">
                                      <p:cBhvr>
                                        <p:cTn id="810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8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6644E-6 L 0.125 -4.96644E-6 " pathEditMode="relative" rAng="0" ptsTypes="AA">
                                      <p:cBhvr>
                                        <p:cTn id="812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0"/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97339E-6 L 0.08924 4.97339E-6 " pathEditMode="relative" rAng="0" ptsTypes="AA">
                                      <p:cBhvr>
                                        <p:cTn id="814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0"/>
                                    </p:animMotion>
                                  </p:childTnLst>
                                </p:cTn>
                              </p:par>
                              <p:par>
                                <p:cTn id="8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46 L 0.01146 -0.00046 " pathEditMode="relative" rAng="0" ptsTypes="AA">
                                      <p:cBhvr>
                                        <p:cTn id="816" dur="2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0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2.07128E-6 L 0.03038 2.07128E-6 " pathEditMode="relative" rAng="0" ptsTypes="AA">
                                      <p:cBhvr>
                                        <p:cTn id="818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  <p:par>
                                <p:cTn id="8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2016E-6 L 0.03177 -4.92016E-6 " pathEditMode="relative" rAng="0" ptsTypes="AA">
                                      <p:cBhvr>
                                        <p:cTn id="820" dur="2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0"/>
                                    </p:animMotion>
                                  </p:childTnLst>
                                </p:cTn>
                              </p:par>
                              <p:par>
                                <p:cTn id="8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5.23027E-7 L 0.02605 5.23027E-7 " pathEditMode="relative" rAng="0" ptsTypes="AA">
                                      <p:cBhvr>
                                        <p:cTn id="822" dur="2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  <p:par>
                                <p:cTn id="8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23 0 " pathEditMode="relative" ptsTypes="AA">
                                      <p:cBhvr>
                                        <p:cTn id="824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0.09306 -0.00023 " pathEditMode="relative" rAng="0" ptsTypes="AA">
                                      <p:cBhvr>
                                        <p:cTn id="826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0"/>
                                    </p:animMotion>
                                  </p:childTnLst>
                                </p:cTn>
                              </p:par>
                              <p:par>
                                <p:cTn id="8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2.01111E-6 L 0.11268 2.01111E-6 " pathEditMode="relative" rAng="0" ptsTypes="AA">
                                      <p:cBhvr>
                                        <p:cTn id="828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9" fill="hold">
                      <p:stCondLst>
                        <p:cond delay="indefinite"/>
                      </p:stCondLst>
                      <p:childTnLst>
                        <p:par>
                          <p:cTn id="970" fill="hold">
                            <p:stCondLst>
                              <p:cond delay="0"/>
                            </p:stCondLst>
                            <p:childTnLst>
                              <p:par>
                                <p:cTn id="9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2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3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4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6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7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8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0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1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2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4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5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6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8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9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0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2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3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4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6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7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8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0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1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2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4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5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6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8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9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0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2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3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4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6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7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8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0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1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2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4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5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6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8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9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0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2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3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47 L -0.05659 -0.00047 " pathEditMode="relative" rAng="0" ptsTypes="AA">
                                      <p:cBhvr>
                                        <p:cTn id="103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0"/>
                                    </p:animMotion>
                                  </p:childTnLst>
                                </p:cTn>
                              </p:par>
                              <p:par>
                                <p:cTn id="10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-0.19097 0.00023 " pathEditMode="relative" rAng="0" ptsTypes="AA">
                                      <p:cBhvr>
                                        <p:cTn id="1038" dur="2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" y="0"/>
                                    </p:animMotion>
                                  </p:childTnLst>
                                </p:cTn>
                              </p:par>
                              <p:par>
                                <p:cTn id="10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-0.16702 0.00023 " pathEditMode="relative" rAng="0" ptsTypes="AA">
                                      <p:cBhvr>
                                        <p:cTn id="1040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0"/>
                                    </p:animMotion>
                                  </p:childTnLst>
                                </p:cTn>
                              </p:par>
                              <p:par>
                                <p:cTn id="10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L -0.12743 -0.00023 " pathEditMode="relative" rAng="0" ptsTypes="AA">
                                      <p:cBhvr>
                                        <p:cTn id="1042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0"/>
                                    </p:animMotion>
                                  </p:childTnLst>
                                </p:cTn>
                              </p:par>
                              <p:par>
                                <p:cTn id="10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23 L -0.11927 0.00023 " pathEditMode="relative" rAng="0" ptsTypes="AA">
                                      <p:cBhvr>
                                        <p:cTn id="1044" dur="2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" y="0"/>
                                    </p:animMotion>
                                  </p:childTnLst>
                                </p:cTn>
                              </p:par>
                              <p:par>
                                <p:cTn id="10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3.87873E-6 L -0.0724 3.87873E-6 " pathEditMode="relative" rAng="0" ptsTypes="AA">
                                      <p:cBhvr>
                                        <p:cTn id="1046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0"/>
                                    </p:animMotion>
                                  </p:childTnLst>
                                </p:cTn>
                              </p:par>
                              <p:par>
                                <p:cTn id="10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L -0.04097 -0.00023 " pathEditMode="relative" rAng="0" ptsTypes="AA">
                                      <p:cBhvr>
                                        <p:cTn id="1048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10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23 L 0.00712 -0.00023 " pathEditMode="relative" rAng="0" ptsTypes="AA">
                                      <p:cBhvr>
                                        <p:cTn id="1050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  <p:par>
                                <p:cTn id="10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2.52488E-6 L -0.0059 2.52488E-6 " pathEditMode="relative" rAng="0" ptsTypes="AA">
                                      <p:cBhvr>
                                        <p:cTn id="1052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10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77227E-7 L 0.01423 -3.77227E-7 " pathEditMode="relative" rAng="0" ptsTypes="AA">
                                      <p:cBhvr>
                                        <p:cTn id="1054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0"/>
                                    </p:animMotion>
                                  </p:childTnLst>
                                </p:cTn>
                              </p:par>
                              <p:par>
                                <p:cTn id="10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27933E-6 L -0.04375 -3.27933E-6 " pathEditMode="relative" rAng="0" ptsTypes="AA">
                                      <p:cBhvr>
                                        <p:cTn id="1056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0"/>
                                    </p:animMotion>
                                  </p:childTnLst>
                                </p:cTn>
                              </p:par>
                              <p:par>
                                <p:cTn id="10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9.76626E-7 L -0.0566 9.76626E-7 " pathEditMode="relative" rAng="0" ptsTypes="AA">
                                      <p:cBhvr>
                                        <p:cTn id="1058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" y="0"/>
                                    </p:animMotion>
                                  </p:childTnLst>
                                </p:cTn>
                              </p:par>
                              <p:par>
                                <p:cTn id="10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37399E-7 L -0.17517 -4.37399E-7 " pathEditMode="relative" rAng="0" ptsTypes="AA">
                                      <p:cBhvr>
                                        <p:cTn id="1060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" y="0"/>
                                    </p:animMotion>
                                  </p:childTnLst>
                                </p:cTn>
                              </p:par>
                              <p:par>
                                <p:cTn id="10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833E-6 L -0.07604 -4.81833E-6 " pathEditMode="relative" rAng="0" ptsTypes="AA">
                                      <p:cBhvr>
                                        <p:cTn id="1062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0"/>
                                    </p:animMotion>
                                  </p:childTnLst>
                                </p:cTn>
                              </p:par>
                              <p:par>
                                <p:cTn id="10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69822E-6 L -0.04132 3.69822E-6 " pathEditMode="relative" rAng="0" ptsTypes="AA">
                                      <p:cBhvr>
                                        <p:cTn id="1064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0"/>
                                    </p:animMotion>
                                  </p:childTnLst>
                                </p:cTn>
                              </p:par>
                              <p:par>
                                <p:cTn id="10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04582E-6 L -0.02013 -2.04582E-6 " pathEditMode="relative" rAng="0" ptsTypes="AA">
                                      <p:cBhvr>
                                        <p:cTn id="1066" dur="2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7" fill="hold">
                      <p:stCondLst>
                        <p:cond delay="indefinite"/>
                      </p:stCondLst>
                      <p:childTnLst>
                        <p:par>
                          <p:cTn id="1068" fill="hold">
                            <p:stCondLst>
                              <p:cond delay="0"/>
                            </p:stCondLst>
                            <p:childTnLst>
                              <p:par>
                                <p:cTn id="10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0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71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2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4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75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6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8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79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0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2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83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4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6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87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8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0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1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2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4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5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6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8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099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0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2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03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4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6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07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8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0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11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2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4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15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6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8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19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0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2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23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4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6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27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8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0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1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2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4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5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6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8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39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0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2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43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4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6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47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8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0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51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2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4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55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6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8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59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0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2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63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4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6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67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8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0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71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2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4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1175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6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23 L -0.08802 -0.00023 " pathEditMode="relative" rAng="0" ptsTypes="AA">
                                      <p:cBhvr>
                                        <p:cTn id="1178" dur="2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0"/>
                                    </p:animMotion>
                                  </p:childTnLst>
                                </p:cTn>
                              </p:par>
                              <p:par>
                                <p:cTn id="11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41541E-7 L -0.01771 5.41541E-7 " pathEditMode="relative" rAng="0" ptsTypes="AA">
                                      <p:cBhvr>
                                        <p:cTn id="1180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11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8348E-6 L 0.10781 3.38348E-6 " pathEditMode="relative" rAng="0" ptsTypes="AA">
                                      <p:cBhvr>
                                        <p:cTn id="1182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0"/>
                                    </p:animMotion>
                                  </p:childTnLst>
                                </p:cTn>
                              </p:par>
                              <p:par>
                                <p:cTn id="11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12312E-7 L -0.06129 -8.12312E-7 " pathEditMode="relative" rAng="0" ptsTypes="AA">
                                      <p:cBhvr>
                                        <p:cTn id="1184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  <p:par>
                                <p:cTn id="11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82 0 " pathEditMode="relative" ptsTypes="AA">
                                      <p:cBhvr>
                                        <p:cTn id="1186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2.08979E-6 L 0.09809 2.08979E-6 " pathEditMode="relative" rAng="0" ptsTypes="AA">
                                      <p:cBhvr>
                                        <p:cTn id="1188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" y="0"/>
                                    </p:animMotion>
                                  </p:childTnLst>
                                </p:cTn>
                              </p:par>
                              <p:par>
                                <p:cTn id="11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47 L 0.10156 0.00047 " pathEditMode="relative" rAng="0" ptsTypes="AA">
                                      <p:cBhvr>
                                        <p:cTn id="1190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0"/>
                                    </p:animMotion>
                                  </p:childTnLst>
                                </p:cTn>
                              </p:par>
                              <p:par>
                                <p:cTn id="11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46 L 0.11285 -0.00046 " pathEditMode="relative" rAng="0" ptsTypes="AA">
                                      <p:cBhvr>
                                        <p:cTn id="1192" dur="2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11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0023 L 0.06944 -0.00023 " pathEditMode="relative" rAng="0" ptsTypes="AA">
                                      <p:cBhvr>
                                        <p:cTn id="1194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0"/>
                                    </p:animMotion>
                                  </p:childTnLst>
                                </p:cTn>
                              </p:par>
                              <p:par>
                                <p:cTn id="11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8.12312E-7 L 0.05347 -8.12312E-7 " pathEditMode="relative" rAng="0" ptsTypes="AA">
                                      <p:cBhvr>
                                        <p:cTn id="1196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" y="0"/>
                                    </p:animMotion>
                                  </p:childTnLst>
                                </p:cTn>
                              </p:par>
                              <p:par>
                                <p:cTn id="11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01713E-7 L 0.05799 6.01713E-7 " pathEditMode="relative" rAng="0" ptsTypes="AA">
                                      <p:cBhvr>
                                        <p:cTn id="1198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0"/>
                                    </p:animMotion>
                                  </p:childTnLst>
                                </p:cTn>
                              </p:par>
                              <p:par>
                                <p:cTn id="11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3802 0.00046 " pathEditMode="relative" rAng="0" ptsTypes="AA">
                                      <p:cBhvr>
                                        <p:cTn id="1200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0"/>
                                    </p:animMotion>
                                  </p:childTnLst>
                                </p:cTn>
                              </p:par>
                              <p:par>
                                <p:cTn id="12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46 L 0.01025 -0.00046 " pathEditMode="relative" rAng="0" ptsTypes="AA">
                                      <p:cBhvr>
                                        <p:cTn id="1202" dur="2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" y="0"/>
                                    </p:animMotion>
                                  </p:childTnLst>
                                </p:cTn>
                              </p:par>
                              <p:par>
                                <p:cTn id="12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46 L 0.02187 -0.00046 " pathEditMode="relative" rAng="0" ptsTypes="AA">
                                      <p:cBhvr>
                                        <p:cTn id="1204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" y="0"/>
                                    </p:animMotion>
                                  </p:childTnLst>
                                </p:cTn>
                              </p:par>
                              <p:par>
                                <p:cTn id="12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10599E-6 L 0.04635 -2.10599E-6 " pathEditMode="relative" rAng="0" ptsTypes="AA">
                                      <p:cBhvr>
                                        <p:cTn id="1206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0"/>
                                    </p:animMotion>
                                  </p:childTnLst>
                                </p:cTn>
                              </p:par>
                              <p:par>
                                <p:cTn id="12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482 0 " pathEditMode="relative" ptsTypes="AA">
                                      <p:cBhvr>
                                        <p:cTn id="1208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69 L -0.04878 -0.00069 " pathEditMode="relative" rAng="0" ptsTypes="AA">
                                      <p:cBhvr>
                                        <p:cTn id="1210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  <p:par>
                                <p:cTn id="12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7 L -0.08056 -0.0007 " pathEditMode="relative" rAng="0" ptsTypes="AA">
                                      <p:cBhvr>
                                        <p:cTn id="1212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0"/>
                                    </p:animMotion>
                                  </p:childTnLst>
                                </p:cTn>
                              </p:par>
                              <p:par>
                                <p:cTn id="12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23 L -0.06771 -0.00023 " pathEditMode="relative" rAng="0" ptsTypes="AA">
                                      <p:cBhvr>
                                        <p:cTn id="1214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0"/>
                                    </p:animMotion>
                                  </p:childTnLst>
                                </p:cTn>
                              </p:par>
                              <p:par>
                                <p:cTn id="12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3.49688E-6 L -0.06059 -3.49688E-6 " pathEditMode="relative" rAng="0" ptsTypes="AA">
                                      <p:cBhvr>
                                        <p:cTn id="1216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0"/>
                                    </p:animMotion>
                                  </p:childTnLst>
                                </p:cTn>
                              </p:par>
                              <p:par>
                                <p:cTn id="12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3.48762E-6 L -0.0474 -3.48762E-6 " pathEditMode="relative" rAng="0" ptsTypes="AA">
                                      <p:cBhvr>
                                        <p:cTn id="1218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  <p:par>
                                <p:cTn id="12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-0.04462 -0.00023 " pathEditMode="relative" rAng="0" ptsTypes="AA">
                                      <p:cBhvr>
                                        <p:cTn id="1220" dur="2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0"/>
                                    </p:animMotion>
                                  </p:childTnLst>
                                </p:cTn>
                              </p:par>
                              <p:par>
                                <p:cTn id="12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2 L -0.03715 -0.00092 " pathEditMode="relative" rAng="0" ptsTypes="AA">
                                      <p:cBhvr>
                                        <p:cTn id="1222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" y="0"/>
                                    </p:animMotion>
                                  </p:childTnLst>
                                </p:cTn>
                              </p:par>
                              <p:par>
                                <p:cTn id="12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1.97639E-6 L -0.01719 -1.97639E-6 " pathEditMode="relative" rAng="0" ptsTypes="AA">
                                      <p:cBhvr>
                                        <p:cTn id="1224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0"/>
                                    </p:animMotion>
                                  </p:childTnLst>
                                </p:cTn>
                              </p:par>
                              <p:par>
                                <p:cTn id="12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93 L -0.00573 -0.00093 " pathEditMode="relative" rAng="0" ptsTypes="AA">
                                      <p:cBhvr>
                                        <p:cTn id="1226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0"/>
                                    </p:animMotion>
                                  </p:childTnLst>
                                </p:cTn>
                              </p:par>
                              <p:par>
                                <p:cTn id="12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023 L 0.00642 -0.00023 " pathEditMode="relative" rAng="0" ptsTypes="AA">
                                      <p:cBhvr>
                                        <p:cTn id="1228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9" fill="hold">
                      <p:stCondLst>
                        <p:cond delay="indefinite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2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3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4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6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7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8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0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41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2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4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45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6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8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49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0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2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53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4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6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57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8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0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1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2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4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5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6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8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9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0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2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73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4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6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77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8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0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81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2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61699E-6 L 0.19184 4.61699E-6 " pathEditMode="relative" rAng="0" ptsTypes="AA">
                                      <p:cBhvr>
                                        <p:cTn id="1284" dur="2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0"/>
                                    </p:animMotion>
                                  </p:childTnLst>
                                </p:cTn>
                              </p:par>
                              <p:par>
                                <p:cTn id="12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77505E-6 L 0.16371 1.77505E-6 " pathEditMode="relative" rAng="0" ptsTypes="AA">
                                      <p:cBhvr>
                                        <p:cTn id="1286" dur="2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" y="0"/>
                                    </p:animMotion>
                                  </p:childTnLst>
                                </p:cTn>
                              </p:par>
                              <p:par>
                                <p:cTn id="12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23 0 " pathEditMode="relative" ptsTypes="AA">
                                      <p:cBhvr>
                                        <p:cTn id="1288" dur="2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8091E-6 L 0.0934 -2.48091E-6 " pathEditMode="relative" rAng="0" ptsTypes="AA">
                                      <p:cBhvr>
                                        <p:cTn id="1290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0"/>
                                    </p:animMotion>
                                  </p:childTnLst>
                                </p:cTn>
                              </p:par>
                              <p:par>
                                <p:cTn id="12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3522E-6 L 0.06494 1.83522E-6 " pathEditMode="relative" rAng="0" ptsTypes="AA">
                                      <p:cBhvr>
                                        <p:cTn id="1292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0"/>
                                    </p:animMotion>
                                  </p:childTnLst>
                                </p:cTn>
                              </p:par>
                              <p:par>
                                <p:cTn id="12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21199E-7 L 0.12917 4.21199E-7 " pathEditMode="relative" rAng="0" ptsTypes="AA">
                                      <p:cBhvr>
                                        <p:cTn id="1294" dur="2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0"/>
                                    </p:animMotion>
                                  </p:childTnLst>
                                </p:cTn>
                              </p:par>
                              <p:par>
                                <p:cTn id="12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8137E-7 L 0.15955 4.8137E-7 " pathEditMode="relative" rAng="0" ptsTypes="AA">
                                      <p:cBhvr>
                                        <p:cTn id="1296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0"/>
                                    </p:animMotion>
                                  </p:childTnLst>
                                </p:cTn>
                              </p:par>
                              <p:par>
                                <p:cTn id="12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7975E-6 L 0.09375 4.7975E-6 " pathEditMode="relative" rAng="0" ptsTypes="AA">
                                      <p:cBhvr>
                                        <p:cTn id="1298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0"/>
                                    </p:animMotion>
                                  </p:childTnLst>
                                </p:cTn>
                              </p:par>
                              <p:par>
                                <p:cTn id="12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8348E-6 L 0.0257 3.38348E-6 " pathEditMode="relative" rAng="0" ptsTypes="AA">
                                      <p:cBhvr>
                                        <p:cTn id="130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  <p:par>
                                <p:cTn id="13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30039E-6 L 0.1448 -2.30039E-6 " pathEditMode="relative" rAng="0" ptsTypes="AA">
                                      <p:cBhvr>
                                        <p:cTn id="1302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0"/>
                                    </p:animMotion>
                                  </p:childTnLst>
                                </p:cTn>
                              </p:par>
                              <p:par>
                                <p:cTn id="13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44365E-6 L 0.11285 3.44365E-6 " pathEditMode="relative" rAng="0" ptsTypes="AA">
                                      <p:cBhvr>
                                        <p:cTn id="1304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  <p:par>
                                <p:cTn id="13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65425E-6 L 0.06615 -3.65425E-6 " pathEditMode="relative" rAng="0" ptsTypes="AA">
                                      <p:cBhvr>
                                        <p:cTn id="1306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0"/>
                                    </p:animMotion>
                                  </p:childTnLst>
                                </p:cTn>
                              </p:par>
                              <p:par>
                                <p:cTn id="13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3.50382E-6 L 0.03038 3.50382E-6 " pathEditMode="relative" rAng="0" ptsTypes="AA">
                                      <p:cBhvr>
                                        <p:cTn id="1308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9" fill="hold">
                      <p:stCondLst>
                        <p:cond delay="indefinite"/>
                      </p:stCondLst>
                      <p:childTnLst>
                        <p:par>
                          <p:cTn id="1310" fill="hold">
                            <p:stCondLst>
                              <p:cond delay="0"/>
                            </p:stCondLst>
                            <p:childTnLst>
                              <p:par>
                                <p:cTn id="13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11" grpId="0"/>
      <p:bldP spid="412" grpId="0"/>
      <p:bldP spid="413" grpId="0"/>
      <p:bldP spid="426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2" grpId="1" animBg="1"/>
      <p:bldP spid="483" grpId="0" animBg="1"/>
      <p:bldP spid="483" grpId="1" animBg="1"/>
      <p:bldP spid="484" grpId="0" animBg="1"/>
      <p:bldP spid="484" grpId="1" animBg="1"/>
      <p:bldP spid="485" grpId="0" animBg="1"/>
      <p:bldP spid="485" grpId="1" animBg="1"/>
      <p:bldP spid="486" grpId="0" animBg="1"/>
      <p:bldP spid="486" grpId="1" animBg="1"/>
      <p:bldP spid="487" grpId="0" animBg="1"/>
      <p:bldP spid="487" grpId="1" animBg="1"/>
      <p:bldP spid="488" grpId="0" animBg="1"/>
      <p:bldP spid="488" grpId="1" animBg="1"/>
      <p:bldP spid="489" grpId="0" animBg="1"/>
      <p:bldP spid="489" grpId="1" animBg="1"/>
      <p:bldP spid="490" grpId="0" animBg="1"/>
      <p:bldP spid="490" grpId="1" animBg="1"/>
      <p:bldP spid="491" grpId="0" animBg="1"/>
      <p:bldP spid="491" grpId="1" animBg="1"/>
      <p:bldP spid="492" grpId="0" animBg="1"/>
      <p:bldP spid="492" grpId="1" animBg="1"/>
      <p:bldP spid="493" grpId="0" animBg="1"/>
      <p:bldP spid="493" grpId="1" animBg="1"/>
      <p:bldP spid="494" grpId="0" animBg="1"/>
      <p:bldP spid="494" grpId="1" animBg="1"/>
      <p:bldP spid="495" grpId="0" animBg="1"/>
      <p:bldP spid="495" grpId="1" animBg="1"/>
      <p:bldP spid="496" grpId="0" animBg="1"/>
      <p:bldP spid="496" grpId="1" animBg="1"/>
      <p:bldP spid="497" grpId="0" animBg="1"/>
      <p:bldP spid="497" grpId="1" animBg="1"/>
      <p:bldP spid="498" grpId="0" animBg="1"/>
      <p:bldP spid="498" grpId="1" animBg="1"/>
      <p:bldP spid="499" grpId="0" animBg="1"/>
      <p:bldP spid="499" grpId="1" animBg="1"/>
      <p:bldP spid="500" grpId="0" animBg="1"/>
      <p:bldP spid="500" grpId="1" animBg="1"/>
      <p:bldP spid="501" grpId="0" animBg="1"/>
      <p:bldP spid="501" grpId="1" animBg="1"/>
      <p:bldP spid="502" grpId="0" animBg="1"/>
      <p:bldP spid="502" grpId="1" animBg="1"/>
      <p:bldP spid="503" grpId="0" animBg="1"/>
      <p:bldP spid="503" grpId="1" animBg="1"/>
      <p:bldP spid="504" grpId="0" animBg="1"/>
      <p:bldP spid="504" grpId="1" animBg="1"/>
      <p:bldP spid="505" grpId="0" animBg="1"/>
      <p:bldP spid="505" grpId="1" animBg="1"/>
      <p:bldP spid="506" grpId="0" animBg="1"/>
      <p:bldP spid="506" grpId="1" animBg="1"/>
      <p:bldP spid="507" grpId="0" animBg="1"/>
      <p:bldP spid="507" grpId="1" animBg="1"/>
      <p:bldP spid="508" grpId="0" animBg="1"/>
      <p:bldP spid="508" grpId="1" animBg="1"/>
      <p:bldP spid="509" grpId="0" animBg="1"/>
      <p:bldP spid="509" grpId="1" animBg="1"/>
      <p:bldP spid="510" grpId="0" animBg="1"/>
      <p:bldP spid="510" grpId="1" animBg="1"/>
      <p:bldP spid="511" grpId="0" animBg="1"/>
      <p:bldP spid="511" grpId="1" animBg="1"/>
      <p:bldP spid="512" grpId="0" animBg="1"/>
      <p:bldP spid="512" grpId="1" animBg="1"/>
      <p:bldP spid="513" grpId="0" animBg="1"/>
      <p:bldP spid="513" grpId="1" animBg="1"/>
      <p:bldP spid="514" grpId="0" animBg="1"/>
      <p:bldP spid="514" grpId="1" animBg="1"/>
      <p:bldP spid="515" grpId="0" animBg="1"/>
      <p:bldP spid="515" grpId="1" animBg="1"/>
      <p:bldP spid="516" grpId="0" animBg="1"/>
      <p:bldP spid="516" grpId="1" animBg="1"/>
      <p:bldP spid="517" grpId="0" animBg="1"/>
      <p:bldP spid="517" grpId="1" animBg="1"/>
      <p:bldP spid="518" grpId="0" animBg="1"/>
      <p:bldP spid="518" grpId="1" animBg="1"/>
      <p:bldP spid="519" grpId="0" animBg="1"/>
      <p:bldP spid="519" grpId="1" animBg="1"/>
      <p:bldP spid="520" grpId="0" animBg="1"/>
      <p:bldP spid="520" grpId="1" animBg="1"/>
      <p:bldP spid="521" grpId="0" animBg="1"/>
      <p:bldP spid="521" grpId="1" animBg="1"/>
      <p:bldP spid="522" grpId="0" animBg="1"/>
      <p:bldP spid="522" grpId="1" animBg="1"/>
      <p:bldP spid="523" grpId="0" animBg="1"/>
      <p:bldP spid="524" grpId="0" animBg="1"/>
      <p:bldP spid="524" grpId="1" animBg="1"/>
      <p:bldP spid="525" grpId="0" animBg="1"/>
      <p:bldP spid="525" grpId="1" animBg="1"/>
      <p:bldP spid="526" grpId="0" animBg="1"/>
      <p:bldP spid="526" grpId="1" animBg="1"/>
      <p:bldP spid="527" grpId="0" animBg="1"/>
      <p:bldP spid="527" grpId="1" animBg="1"/>
      <p:bldP spid="528" grpId="0" animBg="1"/>
      <p:bldP spid="528" grpId="1" animBg="1"/>
      <p:bldP spid="529" grpId="0" animBg="1"/>
      <p:bldP spid="529" grpId="1" animBg="1"/>
      <p:bldP spid="530" grpId="0" animBg="1"/>
      <p:bldP spid="530" grpId="1" animBg="1"/>
      <p:bldP spid="531" grpId="0" animBg="1"/>
      <p:bldP spid="531" grpId="1" animBg="1"/>
      <p:bldP spid="532" grpId="0" animBg="1"/>
      <p:bldP spid="532" grpId="1" animBg="1"/>
      <p:bldP spid="533" grpId="0" animBg="1"/>
      <p:bldP spid="533" grpId="1" animBg="1"/>
      <p:bldP spid="534" grpId="0" animBg="1"/>
      <p:bldP spid="534" grpId="1" animBg="1"/>
      <p:bldP spid="535" grpId="0" animBg="1"/>
      <p:bldP spid="535" grpId="1" animBg="1"/>
      <p:bldP spid="536" grpId="0" animBg="1"/>
      <p:bldP spid="536" grpId="1" animBg="1"/>
      <p:bldP spid="537" grpId="0" animBg="1"/>
      <p:bldP spid="537" grpId="1" animBg="1"/>
      <p:bldP spid="596" grpId="0" animBg="1"/>
      <p:bldP spid="600" grpId="0"/>
      <p:bldP spid="601" grpId="0"/>
      <p:bldP spid="602" grpId="0"/>
      <p:bldP spid="606" grpId="0" animBg="1"/>
      <p:bldP spid="606" grpId="1" animBg="1"/>
      <p:bldP spid="607" grpId="0" animBg="1"/>
      <p:bldP spid="607" grpId="1" animBg="1"/>
      <p:bldP spid="608" grpId="0" animBg="1"/>
      <p:bldP spid="608" grpId="1" animBg="1"/>
      <p:bldP spid="609" grpId="0" animBg="1"/>
      <p:bldP spid="609" grpId="1" animBg="1"/>
      <p:bldP spid="610" grpId="0" animBg="1"/>
      <p:bldP spid="610" grpId="1" animBg="1"/>
      <p:bldP spid="611" grpId="0" animBg="1"/>
      <p:bldP spid="611" grpId="1" animBg="1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 animBg="1"/>
      <p:bldP spid="615" grpId="1" animBg="1"/>
      <p:bldP spid="616" grpId="0" animBg="1"/>
      <p:bldP spid="616" grpId="1" animBg="1"/>
      <p:bldP spid="617" grpId="0" animBg="1"/>
      <p:bldP spid="617" grpId="1" animBg="1"/>
      <p:bldP spid="618" grpId="0" animBg="1"/>
      <p:bldP spid="618" grpId="1" animBg="1"/>
      <p:bldP spid="619" grpId="0" animBg="1"/>
      <p:bldP spid="619" grpId="1" animBg="1"/>
      <p:bldP spid="620" grpId="0" animBg="1"/>
      <p:bldP spid="620" grpId="1" animBg="1"/>
      <p:bldP spid="621" grpId="0" animBg="1"/>
      <p:bldP spid="621" grpId="1" animBg="1"/>
      <p:bldP spid="622" grpId="0" animBg="1"/>
      <p:bldP spid="622" grpId="1" animBg="1"/>
      <p:bldP spid="623" grpId="0" animBg="1"/>
      <p:bldP spid="623" grpId="1" animBg="1"/>
      <p:bldP spid="624" grpId="0" animBg="1"/>
      <p:bldP spid="624" grpId="1" animBg="1"/>
      <p:bldP spid="625" grpId="0" animBg="1"/>
      <p:bldP spid="625" grpId="1" animBg="1"/>
      <p:bldP spid="626" grpId="0" animBg="1"/>
      <p:bldP spid="626" grpId="1" animBg="1"/>
      <p:bldP spid="627" grpId="0" animBg="1"/>
      <p:bldP spid="627" grpId="1" animBg="1"/>
      <p:bldP spid="628" grpId="0" animBg="1"/>
      <p:bldP spid="628" grpId="1" animBg="1"/>
      <p:bldP spid="629" grpId="0" animBg="1"/>
      <p:bldP spid="629" grpId="1" animBg="1"/>
      <p:bldP spid="630" grpId="0" animBg="1"/>
      <p:bldP spid="630" grpId="1" animBg="1"/>
      <p:bldP spid="631" grpId="0" animBg="1"/>
      <p:bldP spid="631" grpId="1" animBg="1"/>
      <p:bldP spid="632" grpId="0" animBg="1"/>
      <p:bldP spid="632" grpId="1" animBg="1"/>
      <p:bldP spid="633" grpId="0" animBg="1"/>
      <p:bldP spid="633" grpId="1" animBg="1"/>
      <p:bldP spid="634" grpId="0" animBg="1"/>
      <p:bldP spid="634" grpId="1" animBg="1"/>
      <p:bldP spid="635" grpId="0" animBg="1"/>
      <p:bldP spid="635" grpId="1" animBg="1"/>
      <p:bldP spid="636" grpId="0" animBg="1"/>
      <p:bldP spid="636" grpId="1" animBg="1"/>
      <p:bldP spid="637" grpId="0" animBg="1"/>
      <p:bldP spid="637" grpId="1" animBg="1"/>
      <p:bldP spid="638" grpId="0" animBg="1"/>
      <p:bldP spid="638" grpId="1" animBg="1"/>
      <p:bldP spid="639" grpId="0" animBg="1"/>
      <p:bldP spid="639" grpId="1" animBg="1"/>
      <p:bldP spid="640" grpId="0" animBg="1"/>
      <p:bldP spid="640" grpId="1" animBg="1"/>
      <p:bldP spid="641" grpId="0" animBg="1"/>
      <p:bldP spid="641" grpId="1" animBg="1"/>
      <p:bldP spid="642" grpId="0" animBg="1"/>
      <p:bldP spid="642" grpId="1" animBg="1"/>
      <p:bldP spid="643" grpId="0" animBg="1"/>
      <p:bldP spid="643" grpId="1" animBg="1"/>
      <p:bldP spid="644" grpId="0" animBg="1"/>
      <p:bldP spid="644" grpId="1" animBg="1"/>
      <p:bldP spid="645" grpId="0" animBg="1"/>
      <p:bldP spid="645" grpId="1" animBg="1"/>
      <p:bldP spid="646" grpId="0" animBg="1"/>
      <p:bldP spid="646" grpId="1" animBg="1"/>
      <p:bldP spid="647" grpId="0" animBg="1"/>
      <p:bldP spid="648" grpId="0" animBg="1"/>
      <p:bldP spid="648" grpId="1" animBg="1"/>
      <p:bldP spid="649" grpId="0" animBg="1"/>
      <p:bldP spid="649" grpId="1" animBg="1"/>
      <p:bldP spid="650" grpId="0" animBg="1"/>
      <p:bldP spid="650" grpId="1" animBg="1"/>
      <p:bldP spid="651" grpId="0" animBg="1"/>
      <p:bldP spid="651" grpId="1" animBg="1"/>
      <p:bldP spid="652" grpId="0" animBg="1"/>
      <p:bldP spid="652" grpId="1" animBg="1"/>
      <p:bldP spid="653" grpId="0" animBg="1"/>
      <p:bldP spid="653" grpId="1" animBg="1"/>
      <p:bldP spid="654" grpId="0" animBg="1"/>
      <p:bldP spid="654" grpId="1" animBg="1"/>
      <p:bldP spid="655" grpId="0" animBg="1"/>
      <p:bldP spid="655" grpId="1" animBg="1"/>
      <p:bldP spid="656" grpId="0" animBg="1"/>
      <p:bldP spid="656" grpId="1" animBg="1"/>
      <p:bldP spid="657" grpId="0" animBg="1"/>
      <p:bldP spid="657" grpId="1" animBg="1"/>
      <p:bldP spid="658" grpId="0" animBg="1"/>
      <p:bldP spid="658" grpId="1" animBg="1"/>
      <p:bldP spid="659" grpId="0" animBg="1"/>
      <p:bldP spid="659" grpId="1" animBg="1"/>
      <p:bldP spid="660" grpId="0" animBg="1"/>
      <p:bldP spid="660" grpId="1" animBg="1"/>
      <p:bldP spid="694" grpId="0" animBg="1"/>
      <p:bldP spid="695" grpId="0" animBg="1"/>
      <p:bldP spid="697" grpId="0" animBg="1"/>
      <p:bldP spid="210" grpId="0" animBg="1"/>
      <p:bldP spid="21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h302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2" y="1112108"/>
            <a:ext cx="7461608" cy="5474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6692" y="321276"/>
            <a:ext cx="7500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Genome Scan for Cholesterol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87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47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876719"/>
            <a:ext cx="7885057" cy="525277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Laboratory mice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QTL mapping in two parent crosses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QTL mapping in eight parent crosses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Genotyping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Mapping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Diversity Outbred QTL mapping example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Benzene toxicity</a:t>
            </a:r>
          </a:p>
        </p:txBody>
      </p:sp>
    </p:spTree>
    <p:extLst>
      <p:ext uri="{BB962C8B-B14F-4D97-AF65-F5344CB8AC3E}">
        <p14:creationId xmlns:p14="http://schemas.microsoft.com/office/powerpoint/2010/main" val="31224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00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7" y="1016308"/>
            <a:ext cx="7734923" cy="53620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6692" y="306286"/>
            <a:ext cx="7500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Support Interval around QTL Peak</a:t>
            </a:r>
            <a:endParaRPr lang="en-US" sz="3200" dirty="0"/>
          </a:p>
        </p:txBody>
      </p:sp>
      <p:sp>
        <p:nvSpPr>
          <p:cNvPr id="5" name="Freeform 4"/>
          <p:cNvSpPr/>
          <p:nvPr/>
        </p:nvSpPr>
        <p:spPr>
          <a:xfrm>
            <a:off x="3912781" y="2424223"/>
            <a:ext cx="3189768" cy="3157870"/>
          </a:xfrm>
          <a:custGeom>
            <a:avLst/>
            <a:gdLst>
              <a:gd name="connsiteX0" fmla="*/ 3189768 w 3189768"/>
              <a:gd name="connsiteY0" fmla="*/ 3157870 h 3157870"/>
              <a:gd name="connsiteX1" fmla="*/ 637954 w 3189768"/>
              <a:gd name="connsiteY1" fmla="*/ 1095154 h 3157870"/>
              <a:gd name="connsiteX2" fmla="*/ 1382233 w 3189768"/>
              <a:gd name="connsiteY2" fmla="*/ 988828 h 3157870"/>
              <a:gd name="connsiteX3" fmla="*/ 0 w 3189768"/>
              <a:gd name="connsiteY3" fmla="*/ 0 h 315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768" h="3157870">
                <a:moveTo>
                  <a:pt x="3189768" y="3157870"/>
                </a:moveTo>
                <a:cubicBezTo>
                  <a:pt x="2064489" y="2307265"/>
                  <a:pt x="939210" y="1456661"/>
                  <a:pt x="637954" y="1095154"/>
                </a:cubicBezTo>
                <a:cubicBezTo>
                  <a:pt x="336698" y="733647"/>
                  <a:pt x="1488559" y="1171354"/>
                  <a:pt x="1382233" y="988828"/>
                </a:cubicBezTo>
                <a:cubicBezTo>
                  <a:pt x="1275907" y="806302"/>
                  <a:pt x="637953" y="403151"/>
                  <a:pt x="0" y="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headEnd type="diamond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21653" y="1892595"/>
            <a:ext cx="25543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171 – 178 Mb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43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gatti\Documents\Presentations\Tufts\snps_ch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4" y="167059"/>
            <a:ext cx="7502454" cy="260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3559" y="534136"/>
            <a:ext cx="1106904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92974" y="1566535"/>
            <a:ext cx="967383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846824" y="1474602"/>
            <a:ext cx="1350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44,315</a:t>
            </a:r>
          </a:p>
          <a:p>
            <a:pPr algn="ctr"/>
            <a:r>
              <a:rPr lang="en-US" sz="2400" dirty="0" err="1" smtClean="0"/>
              <a:t>SNPs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18751" r="5003" b="8749"/>
          <a:stretch/>
        </p:blipFill>
        <p:spPr>
          <a:xfrm>
            <a:off x="1451810" y="2534659"/>
            <a:ext cx="6858000" cy="34811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76811" y="3450359"/>
            <a:ext cx="1031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153 Genes</a:t>
            </a:r>
          </a:p>
        </p:txBody>
      </p:sp>
    </p:spTree>
    <p:extLst>
      <p:ext uri="{BB962C8B-B14F-4D97-AF65-F5344CB8AC3E}">
        <p14:creationId xmlns:p14="http://schemas.microsoft.com/office/powerpoint/2010/main" val="31283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377"/>
          </a:xfrm>
        </p:spPr>
        <p:txBody>
          <a:bodyPr/>
          <a:lstStyle/>
          <a:p>
            <a:r>
              <a:rPr lang="en-US" dirty="0" smtClean="0"/>
              <a:t>Pros and Cons of F2 population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036240694"/>
              </p:ext>
            </p:extLst>
          </p:nvPr>
        </p:nvGraphicFramePr>
        <p:xfrm>
          <a:off x="941388" y="1060450"/>
          <a:ext cx="7885112" cy="202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2556"/>
                <a:gridCol w="39425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create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genetic diversity (only 2 parental strains) masks</a:t>
                      </a:r>
                      <a:r>
                        <a:rPr lang="en-US" baseline="0" dirty="0" smtClean="0"/>
                        <a:t> much of the genome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 statistical</a:t>
                      </a:r>
                      <a:r>
                        <a:rPr lang="en-US" baseline="0" dirty="0" smtClean="0"/>
                        <a:t> 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Wide confidence</a:t>
                      </a:r>
                      <a:r>
                        <a:rPr lang="en-US" baseline="0" dirty="0" smtClean="0"/>
                        <a:t> intervals with many genes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 minor allele</a:t>
                      </a:r>
                      <a:r>
                        <a:rPr lang="en-US" baseline="0" dirty="0" smtClean="0"/>
                        <a:t> frequency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46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615118"/>
            <a:ext cx="7885057" cy="579377"/>
          </a:xfrm>
        </p:spPr>
        <p:txBody>
          <a:bodyPr/>
          <a:lstStyle/>
          <a:p>
            <a:r>
              <a:rPr lang="en-US" dirty="0" smtClean="0"/>
              <a:t>How would you increase mapping resolution?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245139"/>
            <a:ext cx="7885057" cy="50583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More mice.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016253"/>
              </p:ext>
            </p:extLst>
          </p:nvPr>
        </p:nvGraphicFramePr>
        <p:xfrm>
          <a:off x="950070" y="1737469"/>
          <a:ext cx="70439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57"/>
                <a:gridCol w="640357"/>
                <a:gridCol w="640357"/>
                <a:gridCol w="640357"/>
                <a:gridCol w="640357"/>
                <a:gridCol w="640357"/>
                <a:gridCol w="640357"/>
                <a:gridCol w="640357"/>
                <a:gridCol w="640357"/>
                <a:gridCol w="640357"/>
                <a:gridCol w="64035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4676"/>
              </p:ext>
            </p:extLst>
          </p:nvPr>
        </p:nvGraphicFramePr>
        <p:xfrm>
          <a:off x="946828" y="2123333"/>
          <a:ext cx="70563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8"/>
                <a:gridCol w="588028"/>
                <a:gridCol w="588028"/>
                <a:gridCol w="588028"/>
                <a:gridCol w="588028"/>
                <a:gridCol w="588028"/>
                <a:gridCol w="588028"/>
                <a:gridCol w="588028"/>
                <a:gridCol w="588028"/>
                <a:gridCol w="588028"/>
                <a:gridCol w="588028"/>
                <a:gridCol w="58802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439528"/>
              </p:ext>
            </p:extLst>
          </p:nvPr>
        </p:nvGraphicFramePr>
        <p:xfrm>
          <a:off x="943583" y="2898303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746059"/>
              </p:ext>
            </p:extLst>
          </p:nvPr>
        </p:nvGraphicFramePr>
        <p:xfrm>
          <a:off x="950072" y="2505955"/>
          <a:ext cx="70532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204"/>
                <a:gridCol w="641204"/>
                <a:gridCol w="641204"/>
                <a:gridCol w="641204"/>
                <a:gridCol w="641204"/>
                <a:gridCol w="641204"/>
                <a:gridCol w="641204"/>
                <a:gridCol w="641204"/>
                <a:gridCol w="641204"/>
                <a:gridCol w="641204"/>
                <a:gridCol w="641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360738"/>
              </p:ext>
            </p:extLst>
          </p:nvPr>
        </p:nvGraphicFramePr>
        <p:xfrm>
          <a:off x="940335" y="3284175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97182"/>
              </p:ext>
            </p:extLst>
          </p:nvPr>
        </p:nvGraphicFramePr>
        <p:xfrm>
          <a:off x="946815" y="3854879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77345"/>
              </p:ext>
            </p:extLst>
          </p:nvPr>
        </p:nvGraphicFramePr>
        <p:xfrm>
          <a:off x="953295" y="5777775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19613"/>
              </p:ext>
            </p:extLst>
          </p:nvPr>
        </p:nvGraphicFramePr>
        <p:xfrm>
          <a:off x="950047" y="4616895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42324"/>
              </p:ext>
            </p:extLst>
          </p:nvPr>
        </p:nvGraphicFramePr>
        <p:xfrm>
          <a:off x="956527" y="5002767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520540"/>
              </p:ext>
            </p:extLst>
          </p:nvPr>
        </p:nvGraphicFramePr>
        <p:xfrm>
          <a:off x="953279" y="5388639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618130"/>
              </p:ext>
            </p:extLst>
          </p:nvPr>
        </p:nvGraphicFramePr>
        <p:xfrm>
          <a:off x="959759" y="4237487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122599" y="1673157"/>
            <a:ext cx="603114" cy="208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800" b="1" dirty="0" smtClean="0"/>
              <a:t>7</a:t>
            </a:r>
          </a:p>
          <a:p>
            <a:pPr>
              <a:lnSpc>
                <a:spcPts val="3100"/>
              </a:lnSpc>
            </a:pPr>
            <a:r>
              <a:rPr lang="en-US" sz="2800" b="1" dirty="0" smtClean="0"/>
              <a:t>8</a:t>
            </a:r>
          </a:p>
          <a:p>
            <a:pPr>
              <a:lnSpc>
                <a:spcPts val="3100"/>
              </a:lnSpc>
            </a:pPr>
            <a:r>
              <a:rPr lang="en-US" sz="2800" dirty="0" smtClean="0"/>
              <a:t>2</a:t>
            </a:r>
          </a:p>
          <a:p>
            <a:pPr>
              <a:lnSpc>
                <a:spcPts val="3100"/>
              </a:lnSpc>
            </a:pPr>
            <a:r>
              <a:rPr lang="en-US" sz="2800" dirty="0" smtClean="0"/>
              <a:t>1</a:t>
            </a:r>
          </a:p>
          <a:p>
            <a:pPr>
              <a:lnSpc>
                <a:spcPts val="3100"/>
              </a:lnSpc>
            </a:pPr>
            <a:r>
              <a:rPr lang="en-US" sz="2800" dirty="0" smtClean="0"/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59948" y="1186775"/>
            <a:ext cx="885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Trait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132325" y="3793785"/>
            <a:ext cx="59338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800" b="1" dirty="0"/>
              <a:t>7</a:t>
            </a:r>
          </a:p>
          <a:p>
            <a:pPr>
              <a:lnSpc>
                <a:spcPts val="3100"/>
              </a:lnSpc>
            </a:pPr>
            <a:r>
              <a:rPr lang="en-US" sz="2800" b="1" dirty="0" smtClean="0"/>
              <a:t>8</a:t>
            </a:r>
            <a:endParaRPr lang="en-US" sz="2800" b="1" dirty="0"/>
          </a:p>
          <a:p>
            <a:pPr>
              <a:lnSpc>
                <a:spcPts val="3100"/>
              </a:lnSpc>
            </a:pPr>
            <a:r>
              <a:rPr lang="en-US" sz="2800" b="1" dirty="0"/>
              <a:t>7</a:t>
            </a:r>
          </a:p>
          <a:p>
            <a:pPr>
              <a:lnSpc>
                <a:spcPts val="3100"/>
              </a:lnSpc>
            </a:pPr>
            <a:r>
              <a:rPr lang="en-US" sz="2800" b="1" dirty="0" smtClean="0"/>
              <a:t>9</a:t>
            </a:r>
          </a:p>
          <a:p>
            <a:pPr>
              <a:lnSpc>
                <a:spcPts val="3100"/>
              </a:lnSpc>
            </a:pPr>
            <a:r>
              <a:rPr lang="en-US" sz="2800" dirty="0" smtClean="0"/>
              <a:t>2</a:t>
            </a:r>
          </a:p>
          <a:p>
            <a:pPr>
              <a:lnSpc>
                <a:spcPts val="3100"/>
              </a:lnSpc>
            </a:pPr>
            <a:r>
              <a:rPr lang="en-US" sz="2800" dirty="0"/>
              <a:t>1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679000" y="1624519"/>
            <a:ext cx="9728" cy="215954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56685" y="1611548"/>
            <a:ext cx="9728" cy="215954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55392" y="3797029"/>
            <a:ext cx="16217" cy="242867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679001" y="3793787"/>
            <a:ext cx="16217" cy="242867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87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615118"/>
            <a:ext cx="7885057" cy="579377"/>
          </a:xfrm>
        </p:spPr>
        <p:txBody>
          <a:bodyPr/>
          <a:lstStyle/>
          <a:p>
            <a:r>
              <a:rPr lang="en-US" dirty="0" smtClean="0"/>
              <a:t>How would you increase mapping resolution?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245139"/>
            <a:ext cx="7885057" cy="50583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More crossing </a:t>
            </a:r>
            <a:r>
              <a:rPr lang="en-US" sz="2800" dirty="0" smtClean="0">
                <a:sym typeface="Wingdings" panose="05000000000000000000" pitchFamily="2" charset="2"/>
              </a:rPr>
              <a:t> more recombinations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C:\Users\dgatti\AppData\Local\Temp\001818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47" y="1750978"/>
            <a:ext cx="4275221" cy="42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83767" y="6063461"/>
            <a:ext cx="44958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Broman, K.W., Genes, Genomes, Genetics, 2012</a:t>
            </a:r>
            <a:endParaRPr lang="en-US" sz="12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2" t="7364"/>
          <a:stretch/>
        </p:blipFill>
        <p:spPr bwMode="auto">
          <a:xfrm>
            <a:off x="612659" y="1750979"/>
            <a:ext cx="3871107" cy="426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67685" y="6140595"/>
            <a:ext cx="2266661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dirty="0" err="1" smtClean="0">
                <a:latin typeface="Arial" panose="020B0604020202020204" pitchFamily="34" charset="0"/>
              </a:rPr>
              <a:t>Broman,K.W</a:t>
            </a:r>
            <a:r>
              <a:rPr lang="en-GB" altLang="en-US" sz="1200" dirty="0" smtClean="0">
                <a:latin typeface="Arial" panose="020B0604020202020204" pitchFamily="34" charset="0"/>
              </a:rPr>
              <a:t>., Genetics 2005</a:t>
            </a:r>
            <a:endParaRPr lang="en-GB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0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615118"/>
            <a:ext cx="7885057" cy="579377"/>
          </a:xfrm>
        </p:spPr>
        <p:txBody>
          <a:bodyPr/>
          <a:lstStyle/>
          <a:p>
            <a:r>
              <a:rPr lang="en-US" dirty="0" smtClean="0"/>
              <a:t>How would you increase mapping resolution?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245139"/>
            <a:ext cx="7885057" cy="50583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More crossing </a:t>
            </a:r>
            <a:r>
              <a:rPr lang="en-US" sz="2800" dirty="0" smtClean="0">
                <a:sym typeface="Wingdings" panose="05000000000000000000" pitchFamily="2" charset="2"/>
              </a:rPr>
              <a:t> more recombinations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043393"/>
              </p:ext>
            </p:extLst>
          </p:nvPr>
        </p:nvGraphicFramePr>
        <p:xfrm>
          <a:off x="950070" y="1737469"/>
          <a:ext cx="70439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138"/>
                <a:gridCol w="503138"/>
                <a:gridCol w="503138"/>
                <a:gridCol w="503138"/>
                <a:gridCol w="503138"/>
                <a:gridCol w="503138"/>
                <a:gridCol w="503138"/>
                <a:gridCol w="503138"/>
                <a:gridCol w="503138"/>
                <a:gridCol w="503138"/>
                <a:gridCol w="503138"/>
                <a:gridCol w="503138"/>
                <a:gridCol w="503138"/>
                <a:gridCol w="50313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793624"/>
              </p:ext>
            </p:extLst>
          </p:nvPr>
        </p:nvGraphicFramePr>
        <p:xfrm>
          <a:off x="946828" y="2123333"/>
          <a:ext cx="70563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22"/>
                <a:gridCol w="470422"/>
                <a:gridCol w="470422"/>
                <a:gridCol w="470422"/>
                <a:gridCol w="470422"/>
                <a:gridCol w="470422"/>
                <a:gridCol w="470422"/>
                <a:gridCol w="470422"/>
                <a:gridCol w="470422"/>
                <a:gridCol w="470422"/>
                <a:gridCol w="470422"/>
                <a:gridCol w="470422"/>
                <a:gridCol w="470422"/>
                <a:gridCol w="470422"/>
                <a:gridCol w="47042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62402"/>
              </p:ext>
            </p:extLst>
          </p:nvPr>
        </p:nvGraphicFramePr>
        <p:xfrm>
          <a:off x="943583" y="5203839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24571"/>
              </p:ext>
            </p:extLst>
          </p:nvPr>
        </p:nvGraphicFramePr>
        <p:xfrm>
          <a:off x="950072" y="4811491"/>
          <a:ext cx="70532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770"/>
                <a:gridCol w="587770"/>
                <a:gridCol w="587770"/>
                <a:gridCol w="587770"/>
                <a:gridCol w="587770"/>
                <a:gridCol w="587770"/>
                <a:gridCol w="587770"/>
                <a:gridCol w="587770"/>
                <a:gridCol w="587770"/>
                <a:gridCol w="587770"/>
                <a:gridCol w="587770"/>
                <a:gridCol w="5877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043645"/>
              </p:ext>
            </p:extLst>
          </p:nvPr>
        </p:nvGraphicFramePr>
        <p:xfrm>
          <a:off x="950063" y="5589711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40632"/>
              </p:ext>
            </p:extLst>
          </p:nvPr>
        </p:nvGraphicFramePr>
        <p:xfrm>
          <a:off x="946815" y="3670047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123681"/>
              </p:ext>
            </p:extLst>
          </p:nvPr>
        </p:nvGraphicFramePr>
        <p:xfrm>
          <a:off x="953295" y="4046191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75198"/>
              </p:ext>
            </p:extLst>
          </p:nvPr>
        </p:nvGraphicFramePr>
        <p:xfrm>
          <a:off x="950047" y="2895039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350193"/>
              </p:ext>
            </p:extLst>
          </p:nvPr>
        </p:nvGraphicFramePr>
        <p:xfrm>
          <a:off x="956527" y="3280911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27237"/>
              </p:ext>
            </p:extLst>
          </p:nvPr>
        </p:nvGraphicFramePr>
        <p:xfrm>
          <a:off x="953279" y="4425567"/>
          <a:ext cx="706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  <a:gridCol w="41581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08400"/>
              </p:ext>
            </p:extLst>
          </p:nvPr>
        </p:nvGraphicFramePr>
        <p:xfrm>
          <a:off x="950031" y="2505903"/>
          <a:ext cx="70687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  <a:gridCol w="39270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122599" y="1673157"/>
            <a:ext cx="603114" cy="446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800" b="1" dirty="0" smtClean="0"/>
              <a:t>7</a:t>
            </a:r>
          </a:p>
          <a:p>
            <a:pPr>
              <a:lnSpc>
                <a:spcPts val="3100"/>
              </a:lnSpc>
            </a:pPr>
            <a:r>
              <a:rPr lang="en-US" sz="2800" b="1" dirty="0" smtClean="0"/>
              <a:t>8</a:t>
            </a:r>
          </a:p>
          <a:p>
            <a:pPr>
              <a:lnSpc>
                <a:spcPts val="3100"/>
              </a:lnSpc>
            </a:pPr>
            <a:r>
              <a:rPr lang="en-US" sz="2800" b="1" dirty="0" smtClean="0"/>
              <a:t>9</a:t>
            </a:r>
          </a:p>
          <a:p>
            <a:pPr>
              <a:lnSpc>
                <a:spcPts val="3100"/>
              </a:lnSpc>
            </a:pPr>
            <a:r>
              <a:rPr lang="en-US" sz="2800" b="1" dirty="0" smtClean="0"/>
              <a:t>8</a:t>
            </a:r>
          </a:p>
          <a:p>
            <a:pPr>
              <a:lnSpc>
                <a:spcPts val="3100"/>
              </a:lnSpc>
            </a:pPr>
            <a:r>
              <a:rPr lang="en-US" sz="2800" b="1" dirty="0" smtClean="0"/>
              <a:t>7</a:t>
            </a:r>
          </a:p>
          <a:p>
            <a:pPr>
              <a:lnSpc>
                <a:spcPts val="3100"/>
              </a:lnSpc>
            </a:pPr>
            <a:r>
              <a:rPr lang="en-US" sz="2800" b="1" dirty="0" smtClean="0"/>
              <a:t>7</a:t>
            </a:r>
          </a:p>
          <a:p>
            <a:pPr>
              <a:lnSpc>
                <a:spcPts val="3100"/>
              </a:lnSpc>
            </a:pPr>
            <a:r>
              <a:rPr lang="en-US" sz="2800" dirty="0" smtClean="0"/>
              <a:t>1</a:t>
            </a:r>
          </a:p>
          <a:p>
            <a:pPr>
              <a:lnSpc>
                <a:spcPts val="3100"/>
              </a:lnSpc>
            </a:pPr>
            <a:r>
              <a:rPr lang="en-US" sz="2800" dirty="0" smtClean="0"/>
              <a:t>2</a:t>
            </a:r>
          </a:p>
          <a:p>
            <a:pPr>
              <a:lnSpc>
                <a:spcPts val="3100"/>
              </a:lnSpc>
            </a:pPr>
            <a:r>
              <a:rPr lang="en-US" sz="2800" dirty="0" smtClean="0"/>
              <a:t>2</a:t>
            </a:r>
          </a:p>
          <a:p>
            <a:pPr>
              <a:lnSpc>
                <a:spcPts val="3100"/>
              </a:lnSpc>
            </a:pPr>
            <a:r>
              <a:rPr lang="en-US" sz="2800" dirty="0" smtClean="0"/>
              <a:t>3</a:t>
            </a:r>
          </a:p>
          <a:p>
            <a:pPr>
              <a:lnSpc>
                <a:spcPts val="3100"/>
              </a:lnSpc>
            </a:pPr>
            <a:r>
              <a:rPr lang="en-US" sz="2800" dirty="0"/>
              <a:t>1</a:t>
            </a:r>
            <a:endParaRPr lang="en-US" sz="28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7859948" y="1186775"/>
            <a:ext cx="885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Trait</a:t>
            </a:r>
            <a:endParaRPr lang="en-US" sz="28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679000" y="1624519"/>
            <a:ext cx="38915" cy="44552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452021" y="1631003"/>
            <a:ext cx="42158" cy="44682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9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81396"/>
          </a:xfrm>
        </p:spPr>
        <p:txBody>
          <a:bodyPr/>
          <a:lstStyle/>
          <a:p>
            <a:r>
              <a:rPr lang="en-US" dirty="0" smtClean="0"/>
              <a:t>Advanced Intercross 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914400"/>
            <a:ext cx="7885057" cy="48768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Produced from multiple founders.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Crossed for more than two generations.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Increases mapping resolution, i.e. smaller confidence intervals with fewer genes.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27" y="2339297"/>
            <a:ext cx="4051780" cy="359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9302" y="4801404"/>
            <a:ext cx="39688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Genetics. 1995 Nov;141(3):1199-207.</a:t>
            </a:r>
          </a:p>
          <a:p>
            <a:r>
              <a:rPr lang="en-US" sz="1400" b="1" dirty="0"/>
              <a:t>Advanced intercross lines, an experimental population for fine genetic mapping.</a:t>
            </a:r>
          </a:p>
          <a:p>
            <a:r>
              <a:rPr lang="en-US" sz="1400" dirty="0" err="1"/>
              <a:t>Darvasi</a:t>
            </a:r>
            <a:r>
              <a:rPr lang="en-US" sz="1400" dirty="0"/>
              <a:t> A</a:t>
            </a:r>
            <a:r>
              <a:rPr lang="en-US" sz="1400" baseline="30000" dirty="0"/>
              <a:t>1</a:t>
            </a:r>
            <a:r>
              <a:rPr lang="en-US" sz="1400" dirty="0"/>
              <a:t>, </a:t>
            </a:r>
            <a:r>
              <a:rPr lang="en-US" sz="1400" dirty="0" err="1"/>
              <a:t>Soller</a:t>
            </a:r>
            <a:r>
              <a:rPr lang="en-US" sz="1400" dirty="0"/>
              <a:t> M</a:t>
            </a:r>
            <a:r>
              <a:rPr lang="en-US" sz="1400" dirty="0" smtClean="0"/>
              <a:t>.</a:t>
            </a:r>
          </a:p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www.ncbi.nlm.nih.gov/pubmed/8582624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15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81396"/>
          </a:xfrm>
        </p:spPr>
        <p:txBody>
          <a:bodyPr/>
          <a:lstStyle/>
          <a:p>
            <a:r>
              <a:rPr lang="en-US" dirty="0" smtClean="0"/>
              <a:t>Advanced Intercross 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914400"/>
            <a:ext cx="7885057" cy="48768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smtClean="0"/>
              <a:t>Previously, genotyping was more expensive than phenotyping.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smtClean="0"/>
              <a:t>Also, the recombination density in an F2 did not require dense genotyping.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smtClean="0"/>
              <a:t>Today, we can genotype 100,000+ markers for $100.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smtClean="0"/>
              <a:t>So, it makes sense to increase recombination density.</a:t>
            </a:r>
          </a:p>
          <a:p>
            <a:pPr marL="0" indent="0">
              <a:buNone/>
            </a:pPr>
            <a:r>
              <a:rPr lang="en-US" dirty="0" smtClean="0"/>
              <a:t>Power </a:t>
            </a:r>
            <a:r>
              <a:rPr lang="en-US" u="sng" dirty="0" smtClean="0"/>
              <a:t>may</a:t>
            </a:r>
            <a:r>
              <a:rPr lang="en-US" dirty="0" smtClean="0"/>
              <a:t> be reduced because large effect QTL in an F2 may resolve to many small effect QTL in later generations.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7" y="274638"/>
            <a:ext cx="8168774" cy="61569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89812" y="1122947"/>
            <a:ext cx="8136688" cy="466825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F2 populations are crosses between two inbred lines.</a:t>
            </a:r>
          </a:p>
          <a:p>
            <a:pPr marL="0" indent="0">
              <a:buNone/>
            </a:pPr>
            <a:r>
              <a:rPr lang="en-US" dirty="0"/>
              <a:t>F2 mice are </a:t>
            </a:r>
            <a:r>
              <a:rPr lang="en-US" u="sng" dirty="0"/>
              <a:t>outbred</a:t>
            </a:r>
            <a:r>
              <a:rPr lang="en-US" dirty="0"/>
              <a:t> </a:t>
            </a:r>
            <a:r>
              <a:rPr lang="en-US" dirty="0" smtClean="0"/>
              <a:t>mice. Each is genetically unique and must be genotyped.</a:t>
            </a:r>
          </a:p>
          <a:p>
            <a:pPr marL="0" indent="0">
              <a:buNone/>
            </a:pPr>
            <a:r>
              <a:rPr lang="en-US" dirty="0" smtClean="0"/>
              <a:t>The F2 generation provides one opportunity for recombination and mapping resolution is coarse.</a:t>
            </a:r>
          </a:p>
          <a:p>
            <a:pPr marL="0" indent="0">
              <a:buNone/>
            </a:pPr>
            <a:r>
              <a:rPr lang="en-US" dirty="0" smtClean="0"/>
              <a:t>Power is high because each marker contains an even number of alleles from each parent.</a:t>
            </a:r>
          </a:p>
          <a:p>
            <a:pPr marL="0" indent="0">
              <a:buNone/>
            </a:pPr>
            <a:r>
              <a:rPr lang="en-US" dirty="0" smtClean="0"/>
              <a:t>Mapping resolution can be made finer by increasing the number of mice and/or the number of generations of outcrossing (AILs).</a:t>
            </a:r>
          </a:p>
        </p:txBody>
      </p:sp>
    </p:spTree>
    <p:extLst>
      <p:ext uri="{BB962C8B-B14F-4D97-AF65-F5344CB8AC3E}">
        <p14:creationId xmlns:p14="http://schemas.microsoft.com/office/powerpoint/2010/main" val="32456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47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876719"/>
            <a:ext cx="7885057" cy="525277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Laboratory mice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QTL mapping in two parent crosses</a:t>
            </a:r>
          </a:p>
          <a:p>
            <a:r>
              <a:rPr lang="en-US" dirty="0" smtClean="0"/>
              <a:t>QTL mapping in multi-parent crosses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Genotyping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Mapping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Diversity Outbred QTL mapping example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Benzene toxicity</a:t>
            </a:r>
          </a:p>
        </p:txBody>
      </p:sp>
    </p:spTree>
    <p:extLst>
      <p:ext uri="{BB962C8B-B14F-4D97-AF65-F5344CB8AC3E}">
        <p14:creationId xmlns:p14="http://schemas.microsoft.com/office/powerpoint/2010/main" val="21379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8" descr="Silverfigur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1" y="1159728"/>
            <a:ext cx="8040063" cy="435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extBox 8"/>
          <p:cNvSpPr txBox="1">
            <a:spLocks noChangeArrowheads="1"/>
          </p:cNvSpPr>
          <p:nvPr/>
        </p:nvSpPr>
        <p:spPr bwMode="auto">
          <a:xfrm>
            <a:off x="282498" y="111125"/>
            <a:ext cx="87091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800" b="1" dirty="0" smtClean="0">
                <a:solidFill>
                  <a:schemeClr val="accent1"/>
                </a:solidFill>
              </a:rPr>
              <a:t>Laboratory mice descend from several parts of the world</a:t>
            </a:r>
            <a:endParaRPr lang="en-US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4579" name="Rectangle 9"/>
          <p:cNvSpPr>
            <a:spLocks noChangeArrowheads="1"/>
          </p:cNvSpPr>
          <p:nvPr/>
        </p:nvSpPr>
        <p:spPr bwMode="auto">
          <a:xfrm>
            <a:off x="6661031" y="5969750"/>
            <a:ext cx="233057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dirty="0" smtClean="0"/>
              <a:t>Silver, </a:t>
            </a:r>
            <a:r>
              <a:rPr lang="en-US" altLang="en-US" sz="1800" dirty="0" err="1"/>
              <a:t>Bonhomme</a:t>
            </a:r>
            <a:endParaRPr lang="en-US" alt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1767796" y="2682197"/>
            <a:ext cx="251012" cy="2330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3850" y="4177335"/>
            <a:ext cx="251012" cy="2330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85775" y="3776765"/>
            <a:ext cx="251012" cy="2330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48531" y="2213191"/>
            <a:ext cx="251012" cy="23308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26820" y="3210021"/>
            <a:ext cx="251012" cy="233082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37922" y="2620755"/>
            <a:ext cx="251012" cy="2330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30618" y="4450534"/>
            <a:ext cx="251012" cy="2330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5" y="433309"/>
            <a:ext cx="8262144" cy="594994"/>
          </a:xfrm>
        </p:spPr>
        <p:txBody>
          <a:bodyPr/>
          <a:lstStyle/>
          <a:p>
            <a:r>
              <a:rPr lang="en-US" sz="3200" dirty="0" smtClean="0"/>
              <a:t>Much of the human genome can be mapped onto the mouse genome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07" y="1100138"/>
            <a:ext cx="6636543" cy="43217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0411" y="5421868"/>
            <a:ext cx="298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 et al., </a:t>
            </a:r>
            <a:r>
              <a:rPr lang="en-US" i="1" dirty="0" smtClean="0"/>
              <a:t>BMC </a:t>
            </a:r>
            <a:r>
              <a:rPr lang="en-US" i="1" dirty="0" err="1" smtClean="0"/>
              <a:t>Bioinf</a:t>
            </a:r>
            <a:r>
              <a:rPr lang="en-US" i="1" dirty="0" smtClean="0"/>
              <a:t>.</a:t>
            </a:r>
            <a:r>
              <a:rPr lang="en-US" dirty="0" smtClean="0"/>
              <a:t>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5" y="433309"/>
            <a:ext cx="8262144" cy="594994"/>
          </a:xfrm>
        </p:spPr>
        <p:txBody>
          <a:bodyPr/>
          <a:lstStyle/>
          <a:p>
            <a:r>
              <a:rPr lang="en-US" sz="3200" dirty="0" smtClean="0"/>
              <a:t>What if we could engineer a SNP in every gene?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43" y="1100138"/>
            <a:ext cx="6636543" cy="43217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54699" y="5421868"/>
            <a:ext cx="298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 et al., </a:t>
            </a:r>
            <a:r>
              <a:rPr lang="en-US" i="1" dirty="0" smtClean="0"/>
              <a:t>BMC </a:t>
            </a:r>
            <a:r>
              <a:rPr lang="en-US" i="1" dirty="0" err="1" smtClean="0"/>
              <a:t>Bioinf</a:t>
            </a:r>
            <a:r>
              <a:rPr lang="en-US" i="1" dirty="0" smtClean="0"/>
              <a:t>.</a:t>
            </a:r>
            <a:r>
              <a:rPr lang="en-US" dirty="0" smtClean="0"/>
              <a:t>, 2013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1628776" y="127158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1628775" y="147200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1628776" y="170775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1628775" y="190817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1628776" y="210859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1628775" y="230901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1628776" y="254475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1628775" y="274518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1628776" y="291662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1628775" y="311705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1628776" y="335279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1628775" y="355321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1628776" y="375363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1628775" y="395405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1628776" y="418980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/>
          <p:cNvSpPr/>
          <p:nvPr/>
        </p:nvSpPr>
        <p:spPr>
          <a:xfrm>
            <a:off x="1628775" y="439022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/>
          <p:cNvSpPr/>
          <p:nvPr/>
        </p:nvSpPr>
        <p:spPr>
          <a:xfrm>
            <a:off x="6712344" y="335976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/>
          <p:cNvSpPr/>
          <p:nvPr/>
        </p:nvSpPr>
        <p:spPr>
          <a:xfrm>
            <a:off x="6712343" y="356018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/>
          <p:cNvSpPr/>
          <p:nvPr/>
        </p:nvSpPr>
        <p:spPr>
          <a:xfrm>
            <a:off x="6712344" y="379592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/>
          <p:cNvSpPr/>
          <p:nvPr/>
        </p:nvSpPr>
        <p:spPr>
          <a:xfrm>
            <a:off x="7646588" y="197246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7646589" y="217288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7646588" y="237331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7646589" y="260905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/>
          <p:cNvSpPr/>
          <p:nvPr/>
        </p:nvSpPr>
        <p:spPr>
          <a:xfrm>
            <a:off x="7646588" y="280947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7646589" y="298092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7646588" y="318134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7646589" y="341708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7646588" y="361750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7646589" y="381793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7646588" y="401835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/>
          <p:nvPr/>
        </p:nvSpPr>
        <p:spPr>
          <a:xfrm>
            <a:off x="7646589" y="425409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/>
          <p:nvPr/>
        </p:nvSpPr>
        <p:spPr>
          <a:xfrm>
            <a:off x="7646588" y="445451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6716301" y="400794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/>
          <p:nvPr/>
        </p:nvSpPr>
        <p:spPr>
          <a:xfrm>
            <a:off x="6716300" y="420836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6716301" y="444410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/>
          <p:nvPr/>
        </p:nvSpPr>
        <p:spPr>
          <a:xfrm>
            <a:off x="7036978" y="298092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/>
          <p:nvPr/>
        </p:nvSpPr>
        <p:spPr>
          <a:xfrm>
            <a:off x="7036979" y="318134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7036978" y="338176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/>
          <p:nvPr/>
        </p:nvSpPr>
        <p:spPr>
          <a:xfrm>
            <a:off x="7036979" y="361750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/>
          <p:nvPr/>
        </p:nvSpPr>
        <p:spPr>
          <a:xfrm>
            <a:off x="7036978" y="381793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/>
          <p:nvPr/>
        </p:nvSpPr>
        <p:spPr>
          <a:xfrm>
            <a:off x="7036979" y="398937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/>
          <p:nvPr/>
        </p:nvSpPr>
        <p:spPr>
          <a:xfrm>
            <a:off x="7036978" y="418980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/>
          <p:nvPr/>
        </p:nvSpPr>
        <p:spPr>
          <a:xfrm>
            <a:off x="7036979" y="442554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/>
          <p:nvPr/>
        </p:nvSpPr>
        <p:spPr>
          <a:xfrm>
            <a:off x="7325910" y="357759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/>
          <p:cNvSpPr/>
          <p:nvPr/>
        </p:nvSpPr>
        <p:spPr>
          <a:xfrm>
            <a:off x="7325911" y="377801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7325910" y="397843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/>
          <p:cNvSpPr/>
          <p:nvPr/>
        </p:nvSpPr>
        <p:spPr>
          <a:xfrm>
            <a:off x="7325911" y="421417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/>
          <p:cNvSpPr/>
          <p:nvPr/>
        </p:nvSpPr>
        <p:spPr>
          <a:xfrm>
            <a:off x="7325910" y="441460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6068146" y="295893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/>
          <p:cNvSpPr/>
          <p:nvPr/>
        </p:nvSpPr>
        <p:spPr>
          <a:xfrm>
            <a:off x="6068145" y="315935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6068146" y="339509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/>
          <p:cNvSpPr/>
          <p:nvPr/>
        </p:nvSpPr>
        <p:spPr>
          <a:xfrm>
            <a:off x="6068145" y="359551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/>
          <p:cNvSpPr/>
          <p:nvPr/>
        </p:nvSpPr>
        <p:spPr>
          <a:xfrm>
            <a:off x="5119516" y="379912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/>
          <p:cNvSpPr/>
          <p:nvPr/>
        </p:nvSpPr>
        <p:spPr>
          <a:xfrm>
            <a:off x="5119515" y="399954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/>
          <p:cNvSpPr/>
          <p:nvPr/>
        </p:nvSpPr>
        <p:spPr>
          <a:xfrm>
            <a:off x="5119516" y="423528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/>
          <p:cNvSpPr/>
          <p:nvPr/>
        </p:nvSpPr>
        <p:spPr>
          <a:xfrm>
            <a:off x="5119515" y="443570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6383299" y="296728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6383298" y="316770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/>
          <p:cNvSpPr/>
          <p:nvPr/>
        </p:nvSpPr>
        <p:spPr>
          <a:xfrm>
            <a:off x="6383299" y="340344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/>
          <p:cNvSpPr/>
          <p:nvPr/>
        </p:nvSpPr>
        <p:spPr>
          <a:xfrm>
            <a:off x="6383298" y="360386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6383299" y="380429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5-Point Star 68"/>
          <p:cNvSpPr/>
          <p:nvPr/>
        </p:nvSpPr>
        <p:spPr>
          <a:xfrm>
            <a:off x="6383298" y="400471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/>
          <p:cNvSpPr/>
          <p:nvPr/>
        </p:nvSpPr>
        <p:spPr>
          <a:xfrm>
            <a:off x="6383299" y="424045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/>
          <p:cNvSpPr/>
          <p:nvPr/>
        </p:nvSpPr>
        <p:spPr>
          <a:xfrm>
            <a:off x="6383298" y="444087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/>
          <p:cNvSpPr/>
          <p:nvPr/>
        </p:nvSpPr>
        <p:spPr>
          <a:xfrm>
            <a:off x="4499693" y="343454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/>
          <p:cNvSpPr/>
          <p:nvPr/>
        </p:nvSpPr>
        <p:spPr>
          <a:xfrm>
            <a:off x="4499692" y="363496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5-Point Star 73"/>
          <p:cNvSpPr/>
          <p:nvPr/>
        </p:nvSpPr>
        <p:spPr>
          <a:xfrm>
            <a:off x="4499693" y="387070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/>
          <p:cNvSpPr/>
          <p:nvPr/>
        </p:nvSpPr>
        <p:spPr>
          <a:xfrm>
            <a:off x="4499692" y="407112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/>
          <p:cNvSpPr/>
          <p:nvPr/>
        </p:nvSpPr>
        <p:spPr>
          <a:xfrm>
            <a:off x="4499693" y="427154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/>
          <p:cNvSpPr/>
          <p:nvPr/>
        </p:nvSpPr>
        <p:spPr>
          <a:xfrm>
            <a:off x="4499692" y="447197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/>
          <p:cNvSpPr/>
          <p:nvPr/>
        </p:nvSpPr>
        <p:spPr>
          <a:xfrm>
            <a:off x="5741943" y="260311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/>
          <p:cNvSpPr/>
          <p:nvPr/>
        </p:nvSpPr>
        <p:spPr>
          <a:xfrm>
            <a:off x="5741942" y="280353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/>
          <p:cNvSpPr/>
          <p:nvPr/>
        </p:nvSpPr>
        <p:spPr>
          <a:xfrm>
            <a:off x="5741943" y="297498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5741942" y="317540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/>
          <p:cNvSpPr/>
          <p:nvPr/>
        </p:nvSpPr>
        <p:spPr>
          <a:xfrm>
            <a:off x="5741943" y="341114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5-Point Star 82"/>
          <p:cNvSpPr/>
          <p:nvPr/>
        </p:nvSpPr>
        <p:spPr>
          <a:xfrm>
            <a:off x="5741942" y="361156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/>
          <p:cNvSpPr/>
          <p:nvPr/>
        </p:nvSpPr>
        <p:spPr>
          <a:xfrm>
            <a:off x="5741943" y="381198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5741942" y="401241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/>
          <p:cNvSpPr/>
          <p:nvPr/>
        </p:nvSpPr>
        <p:spPr>
          <a:xfrm>
            <a:off x="5741943" y="424815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/>
          <p:cNvSpPr/>
          <p:nvPr/>
        </p:nvSpPr>
        <p:spPr>
          <a:xfrm>
            <a:off x="5741942" y="444857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5-Point Star 88"/>
          <p:cNvSpPr/>
          <p:nvPr/>
        </p:nvSpPr>
        <p:spPr>
          <a:xfrm>
            <a:off x="5126955" y="273488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5-Point Star 89"/>
          <p:cNvSpPr/>
          <p:nvPr/>
        </p:nvSpPr>
        <p:spPr>
          <a:xfrm>
            <a:off x="5126956" y="297062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5-Point Star 90"/>
          <p:cNvSpPr/>
          <p:nvPr/>
        </p:nvSpPr>
        <p:spPr>
          <a:xfrm>
            <a:off x="5126955" y="317104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5-Point Star 91"/>
          <p:cNvSpPr/>
          <p:nvPr/>
        </p:nvSpPr>
        <p:spPr>
          <a:xfrm>
            <a:off x="5126956" y="337146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5-Point Star 92"/>
          <p:cNvSpPr/>
          <p:nvPr/>
        </p:nvSpPr>
        <p:spPr>
          <a:xfrm>
            <a:off x="5126955" y="357188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/>
          <p:cNvSpPr/>
          <p:nvPr/>
        </p:nvSpPr>
        <p:spPr>
          <a:xfrm>
            <a:off x="5440687" y="259541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5-Point Star 94"/>
          <p:cNvSpPr/>
          <p:nvPr/>
        </p:nvSpPr>
        <p:spPr>
          <a:xfrm>
            <a:off x="5440686" y="279583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5-Point Star 95"/>
          <p:cNvSpPr/>
          <p:nvPr/>
        </p:nvSpPr>
        <p:spPr>
          <a:xfrm>
            <a:off x="5440687" y="296728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5-Point Star 96"/>
          <p:cNvSpPr/>
          <p:nvPr/>
        </p:nvSpPr>
        <p:spPr>
          <a:xfrm>
            <a:off x="5440686" y="316770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5-Point Star 97"/>
          <p:cNvSpPr/>
          <p:nvPr/>
        </p:nvSpPr>
        <p:spPr>
          <a:xfrm>
            <a:off x="5440687" y="340344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5-Point Star 98"/>
          <p:cNvSpPr/>
          <p:nvPr/>
        </p:nvSpPr>
        <p:spPr>
          <a:xfrm>
            <a:off x="5440686" y="360386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/>
          <p:cNvSpPr/>
          <p:nvPr/>
        </p:nvSpPr>
        <p:spPr>
          <a:xfrm>
            <a:off x="5440687" y="380429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/>
          <p:cNvSpPr/>
          <p:nvPr/>
        </p:nvSpPr>
        <p:spPr>
          <a:xfrm>
            <a:off x="5440686" y="400471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/>
          <p:cNvSpPr/>
          <p:nvPr/>
        </p:nvSpPr>
        <p:spPr>
          <a:xfrm>
            <a:off x="5440687" y="424045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5-Point Star 102"/>
          <p:cNvSpPr/>
          <p:nvPr/>
        </p:nvSpPr>
        <p:spPr>
          <a:xfrm>
            <a:off x="5440686" y="444087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5-Point Star 103"/>
          <p:cNvSpPr/>
          <p:nvPr/>
        </p:nvSpPr>
        <p:spPr>
          <a:xfrm>
            <a:off x="4488204" y="237452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5-Point Star 104"/>
          <p:cNvSpPr/>
          <p:nvPr/>
        </p:nvSpPr>
        <p:spPr>
          <a:xfrm>
            <a:off x="4488203" y="257494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5-Point Star 105"/>
          <p:cNvSpPr/>
          <p:nvPr/>
        </p:nvSpPr>
        <p:spPr>
          <a:xfrm>
            <a:off x="4488204" y="281068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5-Point Star 106"/>
          <p:cNvSpPr/>
          <p:nvPr/>
        </p:nvSpPr>
        <p:spPr>
          <a:xfrm>
            <a:off x="4488203" y="301110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5-Point Star 107"/>
          <p:cNvSpPr/>
          <p:nvPr/>
        </p:nvSpPr>
        <p:spPr>
          <a:xfrm>
            <a:off x="4488204" y="321152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5-Point Star 108"/>
          <p:cNvSpPr/>
          <p:nvPr/>
        </p:nvSpPr>
        <p:spPr>
          <a:xfrm>
            <a:off x="4802879" y="234872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5-Point Star 109"/>
          <p:cNvSpPr/>
          <p:nvPr/>
        </p:nvSpPr>
        <p:spPr>
          <a:xfrm>
            <a:off x="4802880" y="258446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5-Point Star 110"/>
          <p:cNvSpPr/>
          <p:nvPr/>
        </p:nvSpPr>
        <p:spPr>
          <a:xfrm>
            <a:off x="4802879" y="278488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5-Point Star 111"/>
          <p:cNvSpPr/>
          <p:nvPr/>
        </p:nvSpPr>
        <p:spPr>
          <a:xfrm>
            <a:off x="4802880" y="295633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5-Point Star 112"/>
          <p:cNvSpPr/>
          <p:nvPr/>
        </p:nvSpPr>
        <p:spPr>
          <a:xfrm>
            <a:off x="4802879" y="315675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5-Point Star 113"/>
          <p:cNvSpPr/>
          <p:nvPr/>
        </p:nvSpPr>
        <p:spPr>
          <a:xfrm>
            <a:off x="4802880" y="339250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5-Point Star 114"/>
          <p:cNvSpPr/>
          <p:nvPr/>
        </p:nvSpPr>
        <p:spPr>
          <a:xfrm>
            <a:off x="4802879" y="359292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5-Point Star 115"/>
          <p:cNvSpPr/>
          <p:nvPr/>
        </p:nvSpPr>
        <p:spPr>
          <a:xfrm>
            <a:off x="4802880" y="379334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5-Point Star 116"/>
          <p:cNvSpPr/>
          <p:nvPr/>
        </p:nvSpPr>
        <p:spPr>
          <a:xfrm>
            <a:off x="4802879" y="399376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4802880" y="422950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4802879" y="442993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5-Point Star 124"/>
          <p:cNvSpPr/>
          <p:nvPr/>
        </p:nvSpPr>
        <p:spPr>
          <a:xfrm>
            <a:off x="4151806" y="238324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5-Point Star 125"/>
          <p:cNvSpPr/>
          <p:nvPr/>
        </p:nvSpPr>
        <p:spPr>
          <a:xfrm>
            <a:off x="4151807" y="261898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5-Point Star 126"/>
          <p:cNvSpPr/>
          <p:nvPr/>
        </p:nvSpPr>
        <p:spPr>
          <a:xfrm>
            <a:off x="4151806" y="281940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5-Point Star 127"/>
          <p:cNvSpPr/>
          <p:nvPr/>
        </p:nvSpPr>
        <p:spPr>
          <a:xfrm>
            <a:off x="4151807" y="299085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5-Point Star 128"/>
          <p:cNvSpPr/>
          <p:nvPr/>
        </p:nvSpPr>
        <p:spPr>
          <a:xfrm>
            <a:off x="4151806" y="319127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5-Point Star 129"/>
          <p:cNvSpPr/>
          <p:nvPr/>
        </p:nvSpPr>
        <p:spPr>
          <a:xfrm>
            <a:off x="4151807" y="342701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5-Point Star 130"/>
          <p:cNvSpPr/>
          <p:nvPr/>
        </p:nvSpPr>
        <p:spPr>
          <a:xfrm>
            <a:off x="4151806" y="362743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5-Point Star 131"/>
          <p:cNvSpPr/>
          <p:nvPr/>
        </p:nvSpPr>
        <p:spPr>
          <a:xfrm>
            <a:off x="4151807" y="382786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5-Point Star 132"/>
          <p:cNvSpPr/>
          <p:nvPr/>
        </p:nvSpPr>
        <p:spPr>
          <a:xfrm>
            <a:off x="4151806" y="402828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4151807" y="426402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151806" y="446444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3516619" y="196652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3516620" y="216694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3516619" y="236736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3516620" y="260311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3516619" y="280353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5-Point Star 143"/>
          <p:cNvSpPr/>
          <p:nvPr/>
        </p:nvSpPr>
        <p:spPr>
          <a:xfrm>
            <a:off x="3516620" y="297498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5-Point Star 144"/>
          <p:cNvSpPr/>
          <p:nvPr/>
        </p:nvSpPr>
        <p:spPr>
          <a:xfrm>
            <a:off x="3516619" y="317540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5-Point Star 145"/>
          <p:cNvSpPr/>
          <p:nvPr/>
        </p:nvSpPr>
        <p:spPr>
          <a:xfrm>
            <a:off x="3516620" y="341114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5-Point Star 146"/>
          <p:cNvSpPr/>
          <p:nvPr/>
        </p:nvSpPr>
        <p:spPr>
          <a:xfrm>
            <a:off x="3516619" y="361156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5-Point Star 147"/>
          <p:cNvSpPr/>
          <p:nvPr/>
        </p:nvSpPr>
        <p:spPr>
          <a:xfrm>
            <a:off x="3516620" y="381198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5-Point Star 148"/>
          <p:cNvSpPr/>
          <p:nvPr/>
        </p:nvSpPr>
        <p:spPr>
          <a:xfrm>
            <a:off x="3516619" y="401241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5-Point Star 149"/>
          <p:cNvSpPr/>
          <p:nvPr/>
        </p:nvSpPr>
        <p:spPr>
          <a:xfrm>
            <a:off x="3516620" y="424815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5-Point Star 150"/>
          <p:cNvSpPr/>
          <p:nvPr/>
        </p:nvSpPr>
        <p:spPr>
          <a:xfrm>
            <a:off x="3516619" y="444857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5-Point Star 155"/>
          <p:cNvSpPr/>
          <p:nvPr/>
        </p:nvSpPr>
        <p:spPr>
          <a:xfrm>
            <a:off x="3831129" y="216694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5-Point Star 156"/>
          <p:cNvSpPr/>
          <p:nvPr/>
        </p:nvSpPr>
        <p:spPr>
          <a:xfrm>
            <a:off x="3831128" y="236736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5-Point Star 157"/>
          <p:cNvSpPr/>
          <p:nvPr/>
        </p:nvSpPr>
        <p:spPr>
          <a:xfrm>
            <a:off x="3831129" y="260311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5-Point Star 158"/>
          <p:cNvSpPr/>
          <p:nvPr/>
        </p:nvSpPr>
        <p:spPr>
          <a:xfrm>
            <a:off x="3831128" y="280353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5-Point Star 159"/>
          <p:cNvSpPr/>
          <p:nvPr/>
        </p:nvSpPr>
        <p:spPr>
          <a:xfrm>
            <a:off x="3831129" y="297498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5-Point Star 160"/>
          <p:cNvSpPr/>
          <p:nvPr/>
        </p:nvSpPr>
        <p:spPr>
          <a:xfrm>
            <a:off x="3831128" y="317540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5-Point Star 161"/>
          <p:cNvSpPr/>
          <p:nvPr/>
        </p:nvSpPr>
        <p:spPr>
          <a:xfrm>
            <a:off x="3831129" y="341114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5-Point Star 162"/>
          <p:cNvSpPr/>
          <p:nvPr/>
        </p:nvSpPr>
        <p:spPr>
          <a:xfrm>
            <a:off x="3831128" y="361156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5-Point Star 163"/>
          <p:cNvSpPr/>
          <p:nvPr/>
        </p:nvSpPr>
        <p:spPr>
          <a:xfrm>
            <a:off x="3831129" y="381198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5-Point Star 164"/>
          <p:cNvSpPr/>
          <p:nvPr/>
        </p:nvSpPr>
        <p:spPr>
          <a:xfrm>
            <a:off x="3831128" y="401241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5-Point Star 165"/>
          <p:cNvSpPr/>
          <p:nvPr/>
        </p:nvSpPr>
        <p:spPr>
          <a:xfrm>
            <a:off x="3831129" y="424815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5-Point Star 166"/>
          <p:cNvSpPr/>
          <p:nvPr/>
        </p:nvSpPr>
        <p:spPr>
          <a:xfrm>
            <a:off x="3831128" y="444857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5-Point Star 170"/>
          <p:cNvSpPr/>
          <p:nvPr/>
        </p:nvSpPr>
        <p:spPr>
          <a:xfrm>
            <a:off x="3216727" y="194507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5-Point Star 171"/>
          <p:cNvSpPr/>
          <p:nvPr/>
        </p:nvSpPr>
        <p:spPr>
          <a:xfrm>
            <a:off x="3216728" y="214550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5-Point Star 172"/>
          <p:cNvSpPr/>
          <p:nvPr/>
        </p:nvSpPr>
        <p:spPr>
          <a:xfrm>
            <a:off x="3216727" y="234592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5-Point Star 173"/>
          <p:cNvSpPr/>
          <p:nvPr/>
        </p:nvSpPr>
        <p:spPr>
          <a:xfrm>
            <a:off x="3216728" y="258166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5-Point Star 174"/>
          <p:cNvSpPr/>
          <p:nvPr/>
        </p:nvSpPr>
        <p:spPr>
          <a:xfrm>
            <a:off x="3216727" y="278208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5-Point Star 175"/>
          <p:cNvSpPr/>
          <p:nvPr/>
        </p:nvSpPr>
        <p:spPr>
          <a:xfrm>
            <a:off x="3216728" y="295353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5-Point Star 176"/>
          <p:cNvSpPr/>
          <p:nvPr/>
        </p:nvSpPr>
        <p:spPr>
          <a:xfrm>
            <a:off x="3216727" y="315395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5-Point Star 177"/>
          <p:cNvSpPr/>
          <p:nvPr/>
        </p:nvSpPr>
        <p:spPr>
          <a:xfrm>
            <a:off x="3216728" y="338969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5-Point Star 178"/>
          <p:cNvSpPr/>
          <p:nvPr/>
        </p:nvSpPr>
        <p:spPr>
          <a:xfrm>
            <a:off x="3216727" y="359012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5-Point Star 179"/>
          <p:cNvSpPr/>
          <p:nvPr/>
        </p:nvSpPr>
        <p:spPr>
          <a:xfrm>
            <a:off x="3216728" y="3790542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5-Point Star 180"/>
          <p:cNvSpPr/>
          <p:nvPr/>
        </p:nvSpPr>
        <p:spPr>
          <a:xfrm>
            <a:off x="3216727" y="399096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5-Point Star 181"/>
          <p:cNvSpPr/>
          <p:nvPr/>
        </p:nvSpPr>
        <p:spPr>
          <a:xfrm>
            <a:off x="3216728" y="422670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5-Point Star 182"/>
          <p:cNvSpPr/>
          <p:nvPr/>
        </p:nvSpPr>
        <p:spPr>
          <a:xfrm>
            <a:off x="3216727" y="442712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2909041" y="195407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5-Point Star 187"/>
          <p:cNvSpPr/>
          <p:nvPr/>
        </p:nvSpPr>
        <p:spPr>
          <a:xfrm>
            <a:off x="2909042" y="215449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5-Point Star 188"/>
          <p:cNvSpPr/>
          <p:nvPr/>
        </p:nvSpPr>
        <p:spPr>
          <a:xfrm>
            <a:off x="2909041" y="235491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5-Point Star 189"/>
          <p:cNvSpPr/>
          <p:nvPr/>
        </p:nvSpPr>
        <p:spPr>
          <a:xfrm>
            <a:off x="2909042" y="259065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5-Point Star 190"/>
          <p:cNvSpPr/>
          <p:nvPr/>
        </p:nvSpPr>
        <p:spPr>
          <a:xfrm>
            <a:off x="2909041" y="279108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5-Point Star 191"/>
          <p:cNvSpPr/>
          <p:nvPr/>
        </p:nvSpPr>
        <p:spPr>
          <a:xfrm>
            <a:off x="2909042" y="296252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5-Point Star 192"/>
          <p:cNvSpPr/>
          <p:nvPr/>
        </p:nvSpPr>
        <p:spPr>
          <a:xfrm>
            <a:off x="2909041" y="316295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5-Point Star 193"/>
          <p:cNvSpPr/>
          <p:nvPr/>
        </p:nvSpPr>
        <p:spPr>
          <a:xfrm>
            <a:off x="2909042" y="339869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5-Point Star 194"/>
          <p:cNvSpPr/>
          <p:nvPr/>
        </p:nvSpPr>
        <p:spPr>
          <a:xfrm>
            <a:off x="2909041" y="359911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5-Point Star 195"/>
          <p:cNvSpPr/>
          <p:nvPr/>
        </p:nvSpPr>
        <p:spPr>
          <a:xfrm>
            <a:off x="2909042" y="379953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5-Point Star 196"/>
          <p:cNvSpPr/>
          <p:nvPr/>
        </p:nvSpPr>
        <p:spPr>
          <a:xfrm>
            <a:off x="2909041" y="399995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5-Point Star 197"/>
          <p:cNvSpPr/>
          <p:nvPr/>
        </p:nvSpPr>
        <p:spPr>
          <a:xfrm>
            <a:off x="2909042" y="423570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5-Point Star 198"/>
          <p:cNvSpPr/>
          <p:nvPr/>
        </p:nvSpPr>
        <p:spPr>
          <a:xfrm>
            <a:off x="2909041" y="443612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5-Point Star 199"/>
          <p:cNvSpPr/>
          <p:nvPr/>
        </p:nvSpPr>
        <p:spPr>
          <a:xfrm>
            <a:off x="6087228" y="381475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5-Point Star 200"/>
          <p:cNvSpPr/>
          <p:nvPr/>
        </p:nvSpPr>
        <p:spPr>
          <a:xfrm>
            <a:off x="6087227" y="401517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5-Point Star 201"/>
          <p:cNvSpPr/>
          <p:nvPr/>
        </p:nvSpPr>
        <p:spPr>
          <a:xfrm>
            <a:off x="6087228" y="422972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5-Point Star 202"/>
          <p:cNvSpPr/>
          <p:nvPr/>
        </p:nvSpPr>
        <p:spPr>
          <a:xfrm>
            <a:off x="6087227" y="4430150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5-Point Star 203"/>
          <p:cNvSpPr/>
          <p:nvPr/>
        </p:nvSpPr>
        <p:spPr>
          <a:xfrm>
            <a:off x="2566270" y="219034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5-Point Star 204"/>
          <p:cNvSpPr/>
          <p:nvPr/>
        </p:nvSpPr>
        <p:spPr>
          <a:xfrm>
            <a:off x="2566269" y="239076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5-Point Star 205"/>
          <p:cNvSpPr/>
          <p:nvPr/>
        </p:nvSpPr>
        <p:spPr>
          <a:xfrm>
            <a:off x="2566270" y="262650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5-Point Star 206"/>
          <p:cNvSpPr/>
          <p:nvPr/>
        </p:nvSpPr>
        <p:spPr>
          <a:xfrm>
            <a:off x="2566269" y="282692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5-Point Star 207"/>
          <p:cNvSpPr/>
          <p:nvPr/>
        </p:nvSpPr>
        <p:spPr>
          <a:xfrm>
            <a:off x="2566270" y="299837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5-Point Star 208"/>
          <p:cNvSpPr/>
          <p:nvPr/>
        </p:nvSpPr>
        <p:spPr>
          <a:xfrm>
            <a:off x="2566269" y="319879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5-Point Star 209"/>
          <p:cNvSpPr/>
          <p:nvPr/>
        </p:nvSpPr>
        <p:spPr>
          <a:xfrm>
            <a:off x="2566270" y="343454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5-Point Star 210"/>
          <p:cNvSpPr/>
          <p:nvPr/>
        </p:nvSpPr>
        <p:spPr>
          <a:xfrm>
            <a:off x="2566269" y="363496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5-Point Star 211"/>
          <p:cNvSpPr/>
          <p:nvPr/>
        </p:nvSpPr>
        <p:spPr>
          <a:xfrm>
            <a:off x="2566270" y="383538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5-Point Star 212"/>
          <p:cNvSpPr/>
          <p:nvPr/>
        </p:nvSpPr>
        <p:spPr>
          <a:xfrm>
            <a:off x="2566269" y="403580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5-Point Star 213"/>
          <p:cNvSpPr/>
          <p:nvPr/>
        </p:nvSpPr>
        <p:spPr>
          <a:xfrm>
            <a:off x="2566270" y="427154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5-Point Star 214"/>
          <p:cNvSpPr/>
          <p:nvPr/>
        </p:nvSpPr>
        <p:spPr>
          <a:xfrm>
            <a:off x="2566269" y="447197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5-Point Star 215"/>
          <p:cNvSpPr/>
          <p:nvPr/>
        </p:nvSpPr>
        <p:spPr>
          <a:xfrm>
            <a:off x="6703976" y="2661774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5-Point Star 216"/>
          <p:cNvSpPr/>
          <p:nvPr/>
        </p:nvSpPr>
        <p:spPr>
          <a:xfrm>
            <a:off x="6703975" y="2862196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5-Point Star 217"/>
          <p:cNvSpPr/>
          <p:nvPr/>
        </p:nvSpPr>
        <p:spPr>
          <a:xfrm>
            <a:off x="6703976" y="3097938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5-Point Star 218"/>
          <p:cNvSpPr/>
          <p:nvPr/>
        </p:nvSpPr>
        <p:spPr>
          <a:xfrm>
            <a:off x="2282302" y="196216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5-Point Star 219"/>
          <p:cNvSpPr/>
          <p:nvPr/>
        </p:nvSpPr>
        <p:spPr>
          <a:xfrm>
            <a:off x="2282303" y="216258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5-Point Star 220"/>
          <p:cNvSpPr/>
          <p:nvPr/>
        </p:nvSpPr>
        <p:spPr>
          <a:xfrm>
            <a:off x="2282302" y="236301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5-Point Star 221"/>
          <p:cNvSpPr/>
          <p:nvPr/>
        </p:nvSpPr>
        <p:spPr>
          <a:xfrm>
            <a:off x="2282303" y="259875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5-Point Star 222"/>
          <p:cNvSpPr/>
          <p:nvPr/>
        </p:nvSpPr>
        <p:spPr>
          <a:xfrm>
            <a:off x="2282302" y="279917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5-Point Star 223"/>
          <p:cNvSpPr/>
          <p:nvPr/>
        </p:nvSpPr>
        <p:spPr>
          <a:xfrm>
            <a:off x="2282303" y="297062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5-Point Star 224"/>
          <p:cNvSpPr/>
          <p:nvPr/>
        </p:nvSpPr>
        <p:spPr>
          <a:xfrm>
            <a:off x="2282302" y="317104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5-Point Star 225"/>
          <p:cNvSpPr/>
          <p:nvPr/>
        </p:nvSpPr>
        <p:spPr>
          <a:xfrm>
            <a:off x="2282303" y="340678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5-Point Star 226"/>
          <p:cNvSpPr/>
          <p:nvPr/>
        </p:nvSpPr>
        <p:spPr>
          <a:xfrm>
            <a:off x="2282302" y="360720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5-Point Star 227"/>
          <p:cNvSpPr/>
          <p:nvPr/>
        </p:nvSpPr>
        <p:spPr>
          <a:xfrm>
            <a:off x="2282303" y="380763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5-Point Star 228"/>
          <p:cNvSpPr/>
          <p:nvPr/>
        </p:nvSpPr>
        <p:spPr>
          <a:xfrm>
            <a:off x="2282302" y="400805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5-Point Star 229"/>
          <p:cNvSpPr/>
          <p:nvPr/>
        </p:nvSpPr>
        <p:spPr>
          <a:xfrm>
            <a:off x="2282303" y="424379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5-Point Star 230"/>
          <p:cNvSpPr/>
          <p:nvPr/>
        </p:nvSpPr>
        <p:spPr>
          <a:xfrm>
            <a:off x="2282302" y="444421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5-Point Star 232"/>
          <p:cNvSpPr/>
          <p:nvPr/>
        </p:nvSpPr>
        <p:spPr>
          <a:xfrm>
            <a:off x="1958655" y="152600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5-Point Star 233"/>
          <p:cNvSpPr/>
          <p:nvPr/>
        </p:nvSpPr>
        <p:spPr>
          <a:xfrm>
            <a:off x="1958656" y="176174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5-Point Star 234"/>
          <p:cNvSpPr/>
          <p:nvPr/>
        </p:nvSpPr>
        <p:spPr>
          <a:xfrm>
            <a:off x="1958655" y="196216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5-Point Star 235"/>
          <p:cNvSpPr/>
          <p:nvPr/>
        </p:nvSpPr>
        <p:spPr>
          <a:xfrm>
            <a:off x="1958656" y="216258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5-Point Star 236"/>
          <p:cNvSpPr/>
          <p:nvPr/>
        </p:nvSpPr>
        <p:spPr>
          <a:xfrm>
            <a:off x="1958655" y="236301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5-Point Star 237"/>
          <p:cNvSpPr/>
          <p:nvPr/>
        </p:nvSpPr>
        <p:spPr>
          <a:xfrm>
            <a:off x="1958656" y="259875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5-Point Star 238"/>
          <p:cNvSpPr/>
          <p:nvPr/>
        </p:nvSpPr>
        <p:spPr>
          <a:xfrm>
            <a:off x="1958655" y="279917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5-Point Star 239"/>
          <p:cNvSpPr/>
          <p:nvPr/>
        </p:nvSpPr>
        <p:spPr>
          <a:xfrm>
            <a:off x="1958656" y="297062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5-Point Star 240"/>
          <p:cNvSpPr/>
          <p:nvPr/>
        </p:nvSpPr>
        <p:spPr>
          <a:xfrm>
            <a:off x="1958655" y="317104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5-Point Star 241"/>
          <p:cNvSpPr/>
          <p:nvPr/>
        </p:nvSpPr>
        <p:spPr>
          <a:xfrm>
            <a:off x="1958656" y="340678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5-Point Star 242"/>
          <p:cNvSpPr/>
          <p:nvPr/>
        </p:nvSpPr>
        <p:spPr>
          <a:xfrm>
            <a:off x="1958655" y="3607209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5-Point Star 243"/>
          <p:cNvSpPr/>
          <p:nvPr/>
        </p:nvSpPr>
        <p:spPr>
          <a:xfrm>
            <a:off x="1958656" y="3807631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5-Point Star 244"/>
          <p:cNvSpPr/>
          <p:nvPr/>
        </p:nvSpPr>
        <p:spPr>
          <a:xfrm>
            <a:off x="1958655" y="4008053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5-Point Star 245"/>
          <p:cNvSpPr/>
          <p:nvPr/>
        </p:nvSpPr>
        <p:spPr>
          <a:xfrm>
            <a:off x="1958656" y="4243795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5-Point Star 246"/>
          <p:cNvSpPr/>
          <p:nvPr/>
        </p:nvSpPr>
        <p:spPr>
          <a:xfrm>
            <a:off x="1958655" y="4444217"/>
            <a:ext cx="121443" cy="128587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8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729" y="155275"/>
            <a:ext cx="8196772" cy="879895"/>
          </a:xfrm>
        </p:spPr>
        <p:txBody>
          <a:bodyPr/>
          <a:lstStyle/>
          <a:p>
            <a:r>
              <a:rPr lang="en-US" sz="2800" dirty="0" smtClean="0"/>
              <a:t>Genetically diverse mouse models may improve translational relevance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3849" y="4295963"/>
            <a:ext cx="7384213" cy="1725823"/>
            <a:chOff x="629727" y="4232011"/>
            <a:chExt cx="7643004" cy="197954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27" y="4232011"/>
              <a:ext cx="7643004" cy="1715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668" y="5901996"/>
              <a:ext cx="2971800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568174" y="1112252"/>
            <a:ext cx="7739065" cy="1255609"/>
            <a:chOff x="585427" y="2199185"/>
            <a:chExt cx="7739065" cy="125560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27" y="2199185"/>
              <a:ext cx="7721810" cy="63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30" y="2829465"/>
              <a:ext cx="7729762" cy="362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377" y="3176050"/>
              <a:ext cx="2428336" cy="25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950" y="3185842"/>
              <a:ext cx="1312742" cy="268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78960" y="2683552"/>
            <a:ext cx="7918060" cy="1385437"/>
            <a:chOff x="570333" y="2511027"/>
            <a:chExt cx="7918060" cy="1385437"/>
          </a:xfrm>
        </p:grpSpPr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848" y="2511027"/>
              <a:ext cx="7884545" cy="1133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33" y="3574031"/>
              <a:ext cx="5657940" cy="322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8"/>
          <p:cNvCxnSpPr/>
          <p:nvPr/>
        </p:nvCxnSpPr>
        <p:spPr>
          <a:xfrm>
            <a:off x="655607" y="1423358"/>
            <a:ext cx="194094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5481" y="2938732"/>
            <a:ext cx="236651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9859" y="4669776"/>
            <a:ext cx="283521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1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5" y="275792"/>
            <a:ext cx="8098353" cy="583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4" y="5636571"/>
            <a:ext cx="2741774" cy="59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239" y="5658034"/>
            <a:ext cx="4106930" cy="52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dgatti\AppData\Local\Microsoft\Windows\Temporary Internet Files\Content.IE5\9KR9PYU5\original_smiley_face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04" y="5745409"/>
            <a:ext cx="489136" cy="48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1686298" y="6068290"/>
            <a:ext cx="1674420" cy="297160"/>
          </a:xfrm>
          <a:custGeom>
            <a:avLst/>
            <a:gdLst>
              <a:gd name="connsiteX0" fmla="*/ 1911927 w 1911927"/>
              <a:gd name="connsiteY0" fmla="*/ 118753 h 287693"/>
              <a:gd name="connsiteX1" fmla="*/ 1080654 w 1911927"/>
              <a:gd name="connsiteY1" fmla="*/ 285008 h 287693"/>
              <a:gd name="connsiteX2" fmla="*/ 0 w 1911927"/>
              <a:gd name="connsiteY2" fmla="*/ 0 h 287693"/>
              <a:gd name="connsiteX0" fmla="*/ 1911927 w 1911927"/>
              <a:gd name="connsiteY0" fmla="*/ 35626 h 285166"/>
              <a:gd name="connsiteX1" fmla="*/ 1080654 w 1911927"/>
              <a:gd name="connsiteY1" fmla="*/ 285008 h 285166"/>
              <a:gd name="connsiteX2" fmla="*/ 0 w 1911927"/>
              <a:gd name="connsiteY2" fmla="*/ 0 h 285166"/>
              <a:gd name="connsiteX0" fmla="*/ 1674420 w 1674420"/>
              <a:gd name="connsiteY0" fmla="*/ 47502 h 297160"/>
              <a:gd name="connsiteX1" fmla="*/ 843147 w 1674420"/>
              <a:gd name="connsiteY1" fmla="*/ 296884 h 297160"/>
              <a:gd name="connsiteX2" fmla="*/ 0 w 1674420"/>
              <a:gd name="connsiteY2" fmla="*/ 0 h 297160"/>
              <a:gd name="connsiteX0" fmla="*/ 1674420 w 1674420"/>
              <a:gd name="connsiteY0" fmla="*/ 47502 h 297160"/>
              <a:gd name="connsiteX1" fmla="*/ 843147 w 1674420"/>
              <a:gd name="connsiteY1" fmla="*/ 296884 h 297160"/>
              <a:gd name="connsiteX2" fmla="*/ 0 w 1674420"/>
              <a:gd name="connsiteY2" fmla="*/ 0 h 29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4420" h="297160">
                <a:moveTo>
                  <a:pt x="1674420" y="47502"/>
                </a:moveTo>
                <a:cubicBezTo>
                  <a:pt x="1418110" y="140525"/>
                  <a:pt x="1122217" y="304801"/>
                  <a:pt x="843147" y="296884"/>
                </a:cubicBezTo>
                <a:cubicBezTo>
                  <a:pt x="564077" y="288967"/>
                  <a:pt x="297872" y="16823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615699"/>
          </a:xfrm>
        </p:spPr>
        <p:txBody>
          <a:bodyPr/>
          <a:lstStyle/>
          <a:p>
            <a:r>
              <a:rPr lang="en-US" dirty="0" smtClean="0"/>
              <a:t>Reviews on QTL Mapping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050758"/>
            <a:ext cx="7885057" cy="474044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Dissecting quantitative traits in mice.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/>
              <a:t>Annu</a:t>
            </a:r>
            <a:r>
              <a:rPr lang="en-US" sz="2000" dirty="0" smtClean="0"/>
              <a:t> </a:t>
            </a:r>
            <a:r>
              <a:rPr lang="en-US" sz="2000" dirty="0"/>
              <a:t>Rev Genomics Hum Genet. </a:t>
            </a:r>
            <a:r>
              <a:rPr lang="en-US" sz="2000" dirty="0" smtClean="0"/>
              <a:t>2013;14:421-39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Mott R, </a:t>
            </a:r>
            <a:r>
              <a:rPr lang="en-US" sz="2000" dirty="0"/>
              <a:t>Flint J</a:t>
            </a:r>
            <a:r>
              <a:rPr lang="en-US" sz="2000" dirty="0" smtClean="0"/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www.ncbi.nlm.nih.gov/pubmed/23834320</a:t>
            </a:r>
            <a:endParaRPr lang="en-US" sz="20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Genome-wide association studies in mice.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Nat </a:t>
            </a:r>
            <a:r>
              <a:rPr lang="en-US" sz="2000" dirty="0"/>
              <a:t>Rev Genet. 2012 Nov;13(11):</a:t>
            </a:r>
            <a:r>
              <a:rPr lang="en-US" sz="2000" dirty="0" smtClean="0"/>
              <a:t>807-17.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Flint J, </a:t>
            </a:r>
            <a:r>
              <a:rPr lang="en-US" sz="2000" dirty="0" err="1"/>
              <a:t>Eskin</a:t>
            </a:r>
            <a:r>
              <a:rPr lang="en-US" sz="2000" dirty="0"/>
              <a:t> 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www.ncbi.nlm.nih.gov/pubmed/23044826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Fine-mapping QTLs in advanced intercross lines and other outbred populations</a:t>
            </a:r>
            <a:r>
              <a:rPr lang="en-US" sz="2000" b="1" dirty="0" smtClean="0"/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/>
              <a:t>Mamm</a:t>
            </a:r>
            <a:r>
              <a:rPr lang="en-US" sz="2000" dirty="0" smtClean="0"/>
              <a:t> </a:t>
            </a:r>
            <a:r>
              <a:rPr lang="en-US" sz="2000" dirty="0"/>
              <a:t>Genome. 2014 Aug;25(7-8):</a:t>
            </a:r>
            <a:r>
              <a:rPr lang="en-US" sz="2000" dirty="0" smtClean="0"/>
              <a:t>271-92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Gonzales NM, </a:t>
            </a:r>
            <a:r>
              <a:rPr lang="en-US" sz="2000" dirty="0"/>
              <a:t>Palmer AA</a:t>
            </a:r>
            <a:r>
              <a:rPr lang="en-US" sz="2000" dirty="0" smtClean="0"/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www.ncbi.nlm.nih.gov/pubmed/24906874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22" y="771943"/>
            <a:ext cx="7885057" cy="589520"/>
          </a:xfrm>
        </p:spPr>
        <p:txBody>
          <a:bodyPr/>
          <a:lstStyle/>
          <a:p>
            <a:r>
              <a:rPr lang="en-US" sz="3200" u="sng" dirty="0" smtClean="0"/>
              <a:t>M</a:t>
            </a:r>
            <a:r>
              <a:rPr lang="en-US" sz="3200" dirty="0" smtClean="0"/>
              <a:t>ulti-parent </a:t>
            </a:r>
            <a:r>
              <a:rPr lang="en-US" sz="3200" u="sng" dirty="0" smtClean="0"/>
              <a:t>A</a:t>
            </a:r>
            <a:r>
              <a:rPr lang="en-US" sz="3200" dirty="0" smtClean="0"/>
              <a:t>dvanced </a:t>
            </a:r>
            <a:r>
              <a:rPr lang="en-US" sz="3200" u="sng" dirty="0" smtClean="0"/>
              <a:t>G</a:t>
            </a:r>
            <a:r>
              <a:rPr lang="en-US" sz="3200" dirty="0" smtClean="0"/>
              <a:t>eneration </a:t>
            </a:r>
            <a:r>
              <a:rPr lang="en-US" sz="3200" u="sng" dirty="0" smtClean="0"/>
              <a:t>I</a:t>
            </a:r>
            <a:r>
              <a:rPr lang="en-US" sz="3200" dirty="0" smtClean="0"/>
              <a:t>nter</a:t>
            </a:r>
            <a:r>
              <a:rPr lang="en-US" sz="3200" u="sng" dirty="0" smtClean="0"/>
              <a:t>c</a:t>
            </a:r>
            <a:r>
              <a:rPr lang="en-US" sz="3200" dirty="0" smtClean="0"/>
              <a:t>rosses (MAGIC)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499936"/>
            <a:ext cx="8610600" cy="45198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Increase genetic diversity.</a:t>
            </a:r>
          </a:p>
          <a:p>
            <a:pPr marL="0" indent="0">
              <a:buNone/>
            </a:pPr>
            <a:r>
              <a:rPr lang="en-US" dirty="0"/>
              <a:t>	Use two distantly related founder strains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	Use more than two founder strains.</a:t>
            </a:r>
          </a:p>
          <a:p>
            <a:pPr marL="0" indent="0">
              <a:buNone/>
            </a:pPr>
            <a:r>
              <a:rPr lang="en-US" sz="2800" dirty="0" smtClean="0"/>
              <a:t>Increase the number of recombinations (and hence, mapping resolution).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dirty="0" smtClean="0"/>
              <a:t>Cross lines for more generations.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2701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22" y="330788"/>
            <a:ext cx="7885057" cy="589520"/>
          </a:xfrm>
        </p:spPr>
        <p:txBody>
          <a:bodyPr/>
          <a:lstStyle/>
          <a:p>
            <a:r>
              <a:rPr lang="en-US" sz="3200" dirty="0" smtClean="0"/>
              <a:t>Organisms with MAGIC lines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058780"/>
            <a:ext cx="8465553" cy="5067384"/>
          </a:xfrm>
        </p:spPr>
        <p:txBody>
          <a:bodyPr/>
          <a:lstStyle/>
          <a:p>
            <a:r>
              <a:rPr lang="en-US" dirty="0" err="1" smtClean="0"/>
              <a:t>Arabadopsis</a:t>
            </a:r>
            <a:r>
              <a:rPr lang="en-US" dirty="0"/>
              <a:t>: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journals.plos.org/plosgenetics/article?id=10.1371/journal.pgen.1000551</a:t>
            </a:r>
            <a:r>
              <a:rPr lang="en-US" sz="1400" dirty="0" smtClean="0"/>
              <a:t> </a:t>
            </a:r>
          </a:p>
          <a:p>
            <a:r>
              <a:rPr lang="en-US" dirty="0"/>
              <a:t>Wheat: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www.g3journal.org/content/4/9/1603.full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Maize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www.genetics.org/content/198/4/1717.full</a:t>
            </a:r>
            <a:r>
              <a:rPr lang="en-US" dirty="0" smtClean="0"/>
              <a:t> </a:t>
            </a:r>
          </a:p>
          <a:p>
            <a:r>
              <a:rPr lang="en-US" dirty="0" smtClean="0"/>
              <a:t>Fruit </a:t>
            </a:r>
            <a:r>
              <a:rPr lang="en-US" dirty="0"/>
              <a:t>Fly: </a:t>
            </a:r>
            <a:r>
              <a:rPr lang="en-US" dirty="0">
                <a:hlinkClick r:id="rId5"/>
              </a:rPr>
              <a:t>http://wfitch.bio.uci.edu/~dspr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Rat: </a:t>
            </a: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www.nature.com/ng/journal/v45/n7/full/ng.2644.html</a:t>
            </a:r>
            <a:r>
              <a:rPr lang="en-US" sz="2000" dirty="0" smtClean="0"/>
              <a:t> </a:t>
            </a:r>
          </a:p>
          <a:p>
            <a:r>
              <a:rPr lang="en-US" dirty="0"/>
              <a:t>Mouse: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csbio.unc.edu/CCstatus/index.py</a:t>
            </a:r>
            <a:r>
              <a:rPr lang="en-US" dirty="0" smtClean="0"/>
              <a:t> </a:t>
            </a:r>
          </a:p>
          <a:p>
            <a:pPr marL="687388" lvl="2" indent="0">
              <a:buNone/>
            </a:pPr>
            <a:r>
              <a:rPr lang="en-US" sz="2400" dirty="0" smtClean="0"/>
              <a:t>		</a:t>
            </a:r>
            <a:r>
              <a:rPr lang="en-US" sz="2400" dirty="0" smtClean="0">
                <a:hlinkClick r:id="rId8"/>
              </a:rPr>
              <a:t>http</a:t>
            </a:r>
            <a:r>
              <a:rPr lang="en-US" sz="2400" dirty="0">
                <a:hlinkClick r:id="rId8"/>
              </a:rPr>
              <a:t>://mus.well.ox.ac.uk/CC</a:t>
            </a:r>
            <a:r>
              <a:rPr lang="en-US" sz="2400" dirty="0" smtClean="0">
                <a:hlinkClick r:id="rId8"/>
              </a:rPr>
              <a:t>/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dirty="0" smtClean="0">
                <a:hlinkClick r:id="rId9"/>
              </a:rPr>
              <a:t>http://do.jax.org</a:t>
            </a:r>
            <a:r>
              <a:rPr lang="en-US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Others….</a:t>
            </a:r>
          </a:p>
        </p:txBody>
      </p:sp>
    </p:spTree>
    <p:extLst>
      <p:ext uri="{BB962C8B-B14F-4D97-AF65-F5344CB8AC3E}">
        <p14:creationId xmlns:p14="http://schemas.microsoft.com/office/powerpoint/2010/main" val="50746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327" y="274638"/>
            <a:ext cx="8321174" cy="579472"/>
          </a:xfrm>
        </p:spPr>
        <p:txBody>
          <a:bodyPr/>
          <a:lstStyle/>
          <a:p>
            <a:r>
              <a:rPr lang="en-US" dirty="0" smtClean="0"/>
              <a:t>Founder Strains: Color/Letter Codes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07774" y="1147536"/>
            <a:ext cx="30133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A/J</a:t>
            </a:r>
          </a:p>
          <a:p>
            <a:pPr algn="r"/>
            <a:r>
              <a:rPr lang="en-US" sz="3600" dirty="0" smtClean="0"/>
              <a:t>C57BL/6J</a:t>
            </a:r>
          </a:p>
          <a:p>
            <a:pPr algn="r"/>
            <a:r>
              <a:rPr lang="en-US" sz="3600" dirty="0" smtClean="0"/>
              <a:t>129S1/</a:t>
            </a:r>
            <a:r>
              <a:rPr lang="en-US" sz="3600" dirty="0" err="1" smtClean="0"/>
              <a:t>SvImJ</a:t>
            </a:r>
            <a:endParaRPr lang="en-US" sz="3600" dirty="0" smtClean="0"/>
          </a:p>
          <a:p>
            <a:pPr algn="r"/>
            <a:r>
              <a:rPr lang="en-US" sz="3600" dirty="0" smtClean="0"/>
              <a:t>NOD/</a:t>
            </a:r>
            <a:r>
              <a:rPr lang="en-US" sz="3600" dirty="0" err="1" smtClean="0"/>
              <a:t>ShiLtJ</a:t>
            </a:r>
            <a:endParaRPr lang="en-US" sz="3600" dirty="0" smtClean="0"/>
          </a:p>
          <a:p>
            <a:pPr algn="r"/>
            <a:r>
              <a:rPr lang="en-US" sz="3600" dirty="0" smtClean="0"/>
              <a:t>NZO/HlLtJ</a:t>
            </a:r>
          </a:p>
          <a:p>
            <a:pPr algn="r"/>
            <a:r>
              <a:rPr lang="en-US" sz="3600" dirty="0" smtClean="0"/>
              <a:t>CAST/</a:t>
            </a:r>
            <a:r>
              <a:rPr lang="en-US" sz="3600" dirty="0" err="1" smtClean="0"/>
              <a:t>EiJ</a:t>
            </a:r>
            <a:endParaRPr lang="en-US" sz="3600" dirty="0" smtClean="0"/>
          </a:p>
          <a:p>
            <a:pPr algn="r"/>
            <a:r>
              <a:rPr lang="en-US" sz="3600" dirty="0" smtClean="0"/>
              <a:t>PWK/</a:t>
            </a:r>
            <a:r>
              <a:rPr lang="en-US" sz="3600" dirty="0" err="1" smtClean="0"/>
              <a:t>PhJ</a:t>
            </a:r>
            <a:endParaRPr lang="en-US" sz="3600" dirty="0" smtClean="0"/>
          </a:p>
          <a:p>
            <a:pPr algn="r"/>
            <a:r>
              <a:rPr lang="en-US" sz="3600" dirty="0" smtClean="0"/>
              <a:t>WSB/</a:t>
            </a:r>
            <a:r>
              <a:rPr lang="en-US" sz="3600" dirty="0" err="1" smtClean="0"/>
              <a:t>EiJ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5487130" y="1210594"/>
            <a:ext cx="502232" cy="477782"/>
          </a:xfrm>
          <a:prstGeom prst="rect">
            <a:avLst/>
          </a:prstGeom>
          <a:solidFill>
            <a:srgbClr val="EFED3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87130" y="1772830"/>
            <a:ext cx="502232" cy="477782"/>
          </a:xfrm>
          <a:prstGeom prst="rect">
            <a:avLst/>
          </a:prstGeom>
          <a:solidFill>
            <a:srgbClr val="80808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87130" y="2321417"/>
            <a:ext cx="502232" cy="477782"/>
          </a:xfrm>
          <a:prstGeom prst="rect">
            <a:avLst/>
          </a:prstGeom>
          <a:solidFill>
            <a:srgbClr val="F5818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87130" y="2856357"/>
            <a:ext cx="502232" cy="477782"/>
          </a:xfrm>
          <a:prstGeom prst="rect">
            <a:avLst/>
          </a:prstGeom>
          <a:solidFill>
            <a:srgbClr val="1721E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87130" y="3425417"/>
            <a:ext cx="502232" cy="477782"/>
          </a:xfrm>
          <a:prstGeom prst="rect">
            <a:avLst/>
          </a:prstGeom>
          <a:solidFill>
            <a:srgbClr val="00A1E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87130" y="4516409"/>
            <a:ext cx="502232" cy="477782"/>
          </a:xfrm>
          <a:prstGeom prst="rect">
            <a:avLst/>
          </a:prstGeom>
          <a:solidFill>
            <a:srgbClr val="F80E0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87130" y="3974646"/>
            <a:ext cx="502232" cy="477782"/>
          </a:xfrm>
          <a:prstGeom prst="rect">
            <a:avLst/>
          </a:prstGeom>
          <a:solidFill>
            <a:srgbClr val="009E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7130" y="5071821"/>
            <a:ext cx="502232" cy="477782"/>
          </a:xfrm>
          <a:prstGeom prst="rect">
            <a:avLst/>
          </a:prstGeom>
          <a:solidFill>
            <a:srgbClr val="961CD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34018" y="1117161"/>
            <a:ext cx="3998794" cy="44979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03877" y="1142987"/>
            <a:ext cx="30133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</a:p>
          <a:p>
            <a:r>
              <a:rPr lang="en-US" sz="3600" dirty="0" smtClean="0"/>
              <a:t>B</a:t>
            </a:r>
          </a:p>
          <a:p>
            <a:r>
              <a:rPr lang="en-US" sz="3600" dirty="0" smtClean="0"/>
              <a:t>C</a:t>
            </a:r>
          </a:p>
          <a:p>
            <a:r>
              <a:rPr lang="en-US" sz="3600" dirty="0" smtClean="0"/>
              <a:t>D</a:t>
            </a:r>
          </a:p>
          <a:p>
            <a:r>
              <a:rPr lang="en-US" sz="3600" dirty="0" smtClean="0"/>
              <a:t>E</a:t>
            </a:r>
          </a:p>
          <a:p>
            <a:r>
              <a:rPr lang="en-US" sz="3600" dirty="0" smtClean="0"/>
              <a:t>F</a:t>
            </a:r>
          </a:p>
          <a:p>
            <a:r>
              <a:rPr lang="en-US" sz="3600" dirty="0" smtClean="0"/>
              <a:t>G</a:t>
            </a:r>
          </a:p>
          <a:p>
            <a:r>
              <a:rPr lang="en-US" sz="3600" dirty="0" smtClean="0"/>
              <a:t>H</a:t>
            </a:r>
            <a:endParaRPr lang="en-US" sz="3600" dirty="0"/>
          </a:p>
        </p:txBody>
      </p:sp>
      <p:sp>
        <p:nvSpPr>
          <p:cNvPr id="3" name="Right Brace 2"/>
          <p:cNvSpPr/>
          <p:nvPr/>
        </p:nvSpPr>
        <p:spPr>
          <a:xfrm>
            <a:off x="6753726" y="1171076"/>
            <a:ext cx="264695" cy="2767263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74569" y="2045368"/>
            <a:ext cx="1868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Classical Inbred</a:t>
            </a:r>
            <a:endParaRPr lang="en-US" sz="2800" b="1" dirty="0"/>
          </a:p>
        </p:txBody>
      </p:sp>
      <p:sp>
        <p:nvSpPr>
          <p:cNvPr id="21" name="Right Brace 20"/>
          <p:cNvSpPr/>
          <p:nvPr/>
        </p:nvSpPr>
        <p:spPr>
          <a:xfrm>
            <a:off x="6753727" y="3954380"/>
            <a:ext cx="264695" cy="1676399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82591" y="4018548"/>
            <a:ext cx="1868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Wild Derived Inbred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9284" y="946484"/>
            <a:ext cx="201328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Millions of SNPs</a:t>
            </a:r>
          </a:p>
          <a:p>
            <a:pPr algn="r">
              <a:lnSpc>
                <a:spcPts val="4200"/>
              </a:lnSpc>
            </a:pPr>
            <a:r>
              <a:rPr lang="en-US" sz="3200" dirty="0" smtClean="0"/>
              <a:t>4.2</a:t>
            </a:r>
          </a:p>
          <a:p>
            <a:pPr algn="r">
              <a:lnSpc>
                <a:spcPts val="4200"/>
              </a:lnSpc>
            </a:pPr>
            <a:r>
              <a:rPr lang="en-US" sz="3200" dirty="0" smtClean="0"/>
              <a:t>0</a:t>
            </a:r>
          </a:p>
          <a:p>
            <a:pPr algn="r">
              <a:lnSpc>
                <a:spcPts val="4200"/>
              </a:lnSpc>
            </a:pPr>
            <a:r>
              <a:rPr lang="en-US" sz="3200" dirty="0" smtClean="0"/>
              <a:t>4.4</a:t>
            </a:r>
          </a:p>
          <a:p>
            <a:pPr algn="r">
              <a:lnSpc>
                <a:spcPts val="4200"/>
              </a:lnSpc>
            </a:pPr>
            <a:r>
              <a:rPr lang="en-US" sz="3200" dirty="0" smtClean="0"/>
              <a:t>4.3</a:t>
            </a:r>
          </a:p>
          <a:p>
            <a:pPr algn="r">
              <a:lnSpc>
                <a:spcPts val="4200"/>
              </a:lnSpc>
            </a:pPr>
            <a:r>
              <a:rPr lang="en-US" sz="3200" dirty="0" smtClean="0"/>
              <a:t>4.5</a:t>
            </a:r>
          </a:p>
          <a:p>
            <a:pPr algn="r">
              <a:lnSpc>
                <a:spcPts val="4200"/>
              </a:lnSpc>
            </a:pPr>
            <a:r>
              <a:rPr lang="en-US" sz="3200" dirty="0" smtClean="0"/>
              <a:t>17.7</a:t>
            </a:r>
          </a:p>
          <a:p>
            <a:pPr algn="r">
              <a:lnSpc>
                <a:spcPts val="4200"/>
              </a:lnSpc>
            </a:pPr>
            <a:r>
              <a:rPr lang="en-US" sz="3200" dirty="0" smtClean="0"/>
              <a:t>17.2</a:t>
            </a:r>
          </a:p>
          <a:p>
            <a:pPr algn="r">
              <a:lnSpc>
                <a:spcPts val="4200"/>
              </a:lnSpc>
            </a:pPr>
            <a:r>
              <a:rPr lang="en-US" sz="3200" dirty="0" smtClean="0"/>
              <a:t>6.0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29389" y="5727031"/>
            <a:ext cx="375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Keane, TM, Nature,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863" y="274638"/>
            <a:ext cx="8497637" cy="579472"/>
          </a:xfrm>
        </p:spPr>
        <p:txBody>
          <a:bodyPr/>
          <a:lstStyle/>
          <a:p>
            <a:r>
              <a:rPr lang="en-US" dirty="0" smtClean="0"/>
              <a:t>Founder Strains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60947" y="1058780"/>
            <a:ext cx="8465553" cy="50673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All eight founders have been fully sequenced.</a:t>
            </a:r>
          </a:p>
          <a:p>
            <a:pPr marL="0" indent="0">
              <a:buNone/>
            </a:pPr>
            <a:r>
              <a:rPr lang="en-US" dirty="0" smtClean="0"/>
              <a:t>SNPs, short </a:t>
            </a:r>
            <a:r>
              <a:rPr lang="en-US" dirty="0" err="1"/>
              <a:t>i</a:t>
            </a:r>
            <a:r>
              <a:rPr lang="en-US" dirty="0" err="1" smtClean="0"/>
              <a:t>ndels</a:t>
            </a:r>
            <a:r>
              <a:rPr lang="en-US" dirty="0" smtClean="0"/>
              <a:t> and larger structural variants are known.</a:t>
            </a:r>
          </a:p>
          <a:p>
            <a:pPr marL="0" indent="0">
              <a:buNone/>
            </a:pPr>
            <a:r>
              <a:rPr lang="en-US" dirty="0" smtClean="0"/>
              <a:t>Unlike human association mapping, we have the causal variants for many phenotypes.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7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863" y="407646"/>
            <a:ext cx="8497637" cy="579472"/>
          </a:xfrm>
        </p:spPr>
        <p:txBody>
          <a:bodyPr/>
          <a:lstStyle/>
          <a:p>
            <a:r>
              <a:rPr lang="en-US" sz="2800" dirty="0" smtClean="0"/>
              <a:t>Founder Strain Sequences are available from the Sanger Mouse Genomes Project</a:t>
            </a:r>
            <a:endParaRPr lang="en-US" sz="2800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60947" y="1191788"/>
            <a:ext cx="8465553" cy="50673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://www.sanger.ac.uk/resources/mouse/genomes/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3" y="1760339"/>
            <a:ext cx="6838084" cy="3795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516" y="1762300"/>
            <a:ext cx="1971483" cy="4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8"/>
          <p:cNvSpPr txBox="1">
            <a:spLocks noChangeArrowheads="1"/>
          </p:cNvSpPr>
          <p:nvPr/>
        </p:nvSpPr>
        <p:spPr bwMode="auto">
          <a:xfrm>
            <a:off x="312234" y="111125"/>
            <a:ext cx="867936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600" b="1" dirty="0" smtClean="0">
                <a:solidFill>
                  <a:schemeClr val="accent1"/>
                </a:solidFill>
              </a:rPr>
              <a:t>Classical </a:t>
            </a:r>
            <a:r>
              <a:rPr lang="en-US" altLang="en-US" sz="2600" b="1" dirty="0">
                <a:solidFill>
                  <a:schemeClr val="accent1"/>
                </a:solidFill>
              </a:rPr>
              <a:t>i</a:t>
            </a:r>
            <a:r>
              <a:rPr lang="en-US" altLang="en-US" sz="2600" b="1" dirty="0" smtClean="0">
                <a:solidFill>
                  <a:schemeClr val="accent1"/>
                </a:solidFill>
              </a:rPr>
              <a:t>nbred strains have limited genetic diversity</a:t>
            </a:r>
            <a:endParaRPr lang="en-US" altLang="en-US" sz="2600" b="1" dirty="0">
              <a:solidFill>
                <a:schemeClr val="accent1"/>
              </a:solidFill>
            </a:endParaRPr>
          </a:p>
        </p:txBody>
      </p:sp>
      <p:sp>
        <p:nvSpPr>
          <p:cNvPr id="24579" name="Rectangle 9"/>
          <p:cNvSpPr>
            <a:spLocks noChangeArrowheads="1"/>
          </p:cNvSpPr>
          <p:nvPr/>
        </p:nvSpPr>
        <p:spPr bwMode="auto">
          <a:xfrm>
            <a:off x="5749679" y="6018148"/>
            <a:ext cx="23756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dirty="0" smtClean="0"/>
              <a:t>Yang et.at., </a:t>
            </a:r>
            <a:r>
              <a:rPr lang="en-US" altLang="en-US" sz="1400" i="1" dirty="0" smtClean="0"/>
              <a:t>Nat. Gen. </a:t>
            </a:r>
            <a:r>
              <a:rPr lang="en-US" altLang="en-US" sz="1400" dirty="0" smtClean="0"/>
              <a:t>2011</a:t>
            </a:r>
            <a:endParaRPr lang="en-US" altLang="en-US" sz="1400" dirty="0"/>
          </a:p>
        </p:txBody>
      </p:sp>
      <p:pic>
        <p:nvPicPr>
          <p:cNvPr id="12290" name="Picture 2" descr="An external file that holds a picture, illustration, etc.&#10;Object name is nihms294325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61" y="735107"/>
            <a:ext cx="4733838" cy="537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95835" y="1147484"/>
            <a:ext cx="251012" cy="23308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5836" y="1461248"/>
            <a:ext cx="251012" cy="233082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5835" y="833719"/>
            <a:ext cx="251012" cy="2330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3740" y="779929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M.m.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domesticus</a:t>
            </a:r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4774" y="1093695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M.m.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musculus</a:t>
            </a:r>
            <a:endParaRPr lang="en-US" sz="16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4774" y="1416424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M.m.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castaneus</a:t>
            </a:r>
            <a:endParaRPr lang="en-US" sz="16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6482576" y="4101107"/>
            <a:ext cx="174702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Classical Inbred Lab Strains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7542" y="2167051"/>
            <a:ext cx="174702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Wild Derived Inbred Strains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57279" y="1037061"/>
            <a:ext cx="174702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Wild Caught Mice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89520"/>
          </a:xfrm>
        </p:spPr>
        <p:txBody>
          <a:bodyPr/>
          <a:lstStyle/>
          <a:p>
            <a:r>
              <a:rPr lang="en-US" dirty="0" smtClean="0"/>
              <a:t>Mouse Collaborative Cross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18484" y="5969351"/>
            <a:ext cx="35453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Collaborative Cross Consortium, Genetics; 2012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0057" y="1114926"/>
            <a:ext cx="5475252" cy="469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1853" y="914400"/>
            <a:ext cx="48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26043" y="914400"/>
            <a:ext cx="48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08358" y="914400"/>
            <a:ext cx="48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82653" y="914400"/>
            <a:ext cx="48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33011" y="914400"/>
            <a:ext cx="48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1" y="914400"/>
            <a:ext cx="48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49516" y="914400"/>
            <a:ext cx="48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23811" y="914400"/>
            <a:ext cx="48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15995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89520"/>
          </a:xfrm>
        </p:spPr>
        <p:txBody>
          <a:bodyPr/>
          <a:lstStyle/>
          <a:p>
            <a:r>
              <a:rPr lang="en-US" dirty="0" smtClean="0"/>
              <a:t>Mouse Collaborative Cross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002631"/>
            <a:ext cx="7860631" cy="418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18484" y="5969351"/>
            <a:ext cx="35453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Collaborative Cross Consortium, Genetics; 2012</a:t>
            </a:r>
          </a:p>
        </p:txBody>
      </p:sp>
    </p:spTree>
    <p:extLst>
      <p:ext uri="{BB962C8B-B14F-4D97-AF65-F5344CB8AC3E}">
        <p14:creationId xmlns:p14="http://schemas.microsoft.com/office/powerpoint/2010/main" val="9371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83615"/>
          </a:xfrm>
        </p:spPr>
        <p:txBody>
          <a:bodyPr/>
          <a:lstStyle/>
          <a:p>
            <a:r>
              <a:rPr lang="en-US" dirty="0" smtClean="0"/>
              <a:t>Mouse Collaborative Cross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954505"/>
            <a:ext cx="7885057" cy="48366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Each line is (mostly) inbred.</a:t>
            </a:r>
          </a:p>
          <a:p>
            <a:pPr marL="0" indent="0">
              <a:buNone/>
            </a:pPr>
            <a:r>
              <a:rPr lang="en-US" dirty="0" smtClean="0"/>
              <a:t>Roughly 200 recombinations per line.</a:t>
            </a:r>
          </a:p>
          <a:p>
            <a:pPr marL="0" indent="0">
              <a:buNone/>
            </a:pPr>
            <a:r>
              <a:rPr lang="en-US" dirty="0" smtClean="0"/>
              <a:t>Useful to compare control and treated groups.</a:t>
            </a:r>
          </a:p>
          <a:p>
            <a:pPr marL="0" indent="0">
              <a:buNone/>
            </a:pPr>
            <a:r>
              <a:rPr lang="en-US" dirty="0" smtClean="0"/>
              <a:t>Useful when multiple replicates of the same genotype are needed (noisy traits).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csbio.unc.edu/CCstatus/index.py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209550"/>
            <a:ext cx="7010400" cy="6096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Diversity Outbred Mice</a:t>
            </a:r>
            <a:endParaRPr lang="en-US" dirty="0"/>
          </a:p>
        </p:txBody>
      </p:sp>
      <p:pic>
        <p:nvPicPr>
          <p:cNvPr id="16386" name="Picture 2" descr="D:\182_DO_QTL_Mapping\figures\DO.circle.figure.s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47" y="2660801"/>
            <a:ext cx="4024605" cy="361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1788" y="954505"/>
            <a:ext cx="820553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Same 8 founders as Collaborative Cross.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Maintained as an </a:t>
            </a:r>
            <a:r>
              <a:rPr lang="en-US" sz="2400" u="sng" dirty="0" smtClean="0"/>
              <a:t>outbred</a:t>
            </a:r>
            <a:r>
              <a:rPr lang="en-US" sz="2400" dirty="0" smtClean="0"/>
              <a:t> population via random mating.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://jaxmice.jax.org/strain/009376.html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hlinkClick r:id="rId3"/>
              </a:rPr>
              <a:t>http://do.jax.org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376" y="274638"/>
            <a:ext cx="7885057" cy="607678"/>
          </a:xfrm>
        </p:spPr>
        <p:txBody>
          <a:bodyPr/>
          <a:lstStyle/>
          <a:p>
            <a:r>
              <a:rPr lang="en-US" dirty="0" smtClean="0"/>
              <a:t>CC and DO Genome Comparison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873" y="1050758"/>
            <a:ext cx="3801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Collaborative Cross Line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21704" y="1010653"/>
            <a:ext cx="3801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Diversity Outbred Mouse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 r="2975"/>
          <a:stretch/>
        </p:blipFill>
        <p:spPr>
          <a:xfrm>
            <a:off x="640080" y="1729047"/>
            <a:ext cx="4197927" cy="3961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6" r="3391"/>
          <a:stretch/>
        </p:blipFill>
        <p:spPr>
          <a:xfrm>
            <a:off x="4857475" y="1730715"/>
            <a:ext cx="4180331" cy="39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607678"/>
          </a:xfrm>
        </p:spPr>
        <p:txBody>
          <a:bodyPr/>
          <a:lstStyle/>
          <a:p>
            <a:r>
              <a:rPr lang="en-US" dirty="0" smtClean="0"/>
              <a:t>CC and DO Comparison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941443" y="978568"/>
            <a:ext cx="3818296" cy="514759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Collaborative Cross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Multiple replicates of same genotype.</a:t>
            </a:r>
          </a:p>
          <a:p>
            <a:pPr marL="0" indent="0">
              <a:buNone/>
            </a:pPr>
            <a:r>
              <a:rPr lang="en-US" dirty="0" smtClean="0"/>
              <a:t>Genotype each </a:t>
            </a:r>
            <a:r>
              <a:rPr lang="en-US" u="sng" dirty="0" smtClean="0"/>
              <a:t>line</a:t>
            </a:r>
            <a:r>
              <a:rPr lang="en-US" dirty="0" smtClean="0"/>
              <a:t> (reduced cost).</a:t>
            </a:r>
          </a:p>
          <a:p>
            <a:pPr marL="0" indent="0">
              <a:buNone/>
            </a:pPr>
            <a:r>
              <a:rPr lang="en-US" dirty="0" smtClean="0"/>
              <a:t>Fewer recombinations per line (~200 per line).</a:t>
            </a:r>
          </a:p>
          <a:p>
            <a:pPr marL="0" indent="0">
              <a:buNone/>
            </a:pPr>
            <a:r>
              <a:rPr lang="en-US" dirty="0" smtClean="0"/>
              <a:t>Higher power.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994612"/>
            <a:ext cx="3818296" cy="51315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Diversity Outbred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Each mouse is genetically unique.</a:t>
            </a:r>
          </a:p>
          <a:p>
            <a:pPr marL="0" indent="0">
              <a:buNone/>
            </a:pPr>
            <a:r>
              <a:rPr lang="en-US" dirty="0"/>
              <a:t>Genotype each </a:t>
            </a:r>
            <a:r>
              <a:rPr lang="en-US" u="sng" dirty="0" smtClean="0"/>
              <a:t>mouse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Increasing recombinations with each generation (~500 at G19).</a:t>
            </a:r>
          </a:p>
          <a:p>
            <a:pPr marL="0" indent="0">
              <a:buNone/>
            </a:pPr>
            <a:r>
              <a:rPr lang="en-US" dirty="0" smtClean="0"/>
              <a:t>Finer mapping resolution.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2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805" y="215644"/>
            <a:ext cx="8199694" cy="617639"/>
          </a:xfrm>
        </p:spPr>
        <p:txBody>
          <a:bodyPr/>
          <a:lstStyle/>
          <a:p>
            <a:r>
              <a:rPr lang="en-US" sz="3200" dirty="0" smtClean="0"/>
              <a:t>Correlation between phenotypes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26806" y="892277"/>
            <a:ext cx="8199694" cy="5387873"/>
          </a:xfrm>
        </p:spPr>
        <p:txBody>
          <a:bodyPr/>
          <a:lstStyle/>
          <a:p>
            <a:r>
              <a:rPr lang="en-US" dirty="0" smtClean="0"/>
              <a:t>You are looking for biomarkers of a drug-induced toxicity </a:t>
            </a:r>
          </a:p>
          <a:p>
            <a:r>
              <a:rPr lang="en-US" dirty="0" smtClean="0"/>
              <a:t>You can afford to phenotype 200 mice.</a:t>
            </a:r>
          </a:p>
          <a:p>
            <a:r>
              <a:rPr lang="en-US" dirty="0" smtClean="0"/>
              <a:t>Do you:</a:t>
            </a:r>
          </a:p>
          <a:p>
            <a:pPr lvl="1"/>
            <a:r>
              <a:rPr lang="en-US" dirty="0" smtClean="0"/>
              <a:t>Phenotype 10 mice from each of 20 inbred strains?</a:t>
            </a:r>
          </a:p>
          <a:p>
            <a:pPr lvl="1"/>
            <a:r>
              <a:rPr lang="en-US" dirty="0" smtClean="0"/>
              <a:t>Phenotype 200 outbred mice?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88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22" y="3380230"/>
            <a:ext cx="6176573" cy="3440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974" y="0"/>
            <a:ext cx="8199694" cy="617639"/>
          </a:xfrm>
        </p:spPr>
        <p:txBody>
          <a:bodyPr/>
          <a:lstStyle/>
          <a:p>
            <a:r>
              <a:rPr lang="en-US" sz="3200" dirty="0" smtClean="0"/>
              <a:t>Correlation between phenotypes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22" y="551273"/>
            <a:ext cx="6133478" cy="329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7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944" y="146592"/>
            <a:ext cx="7885057" cy="579472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92944" y="876719"/>
            <a:ext cx="8133555" cy="525277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Increased genetic diversity increases the number of genes with differential expression or altered protein structure.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There are two major mouse crosses derived from the same 8 founder strains: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Collaborative Cross: inbred strains.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Useful when replicate measurements are needed.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Mapping power is higher, but mapping resolution is lower.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Diversity Outbred: outbred population.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Useful for high resolution genetic mapping and correlations between phenotypes.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Mapping power is </a:t>
            </a:r>
            <a:r>
              <a:rPr lang="en-US" dirty="0" smtClean="0">
                <a:solidFill>
                  <a:schemeClr val="tx1"/>
                </a:solidFill>
              </a:rPr>
              <a:t>lower</a:t>
            </a:r>
            <a:r>
              <a:rPr lang="en-US" dirty="0">
                <a:solidFill>
                  <a:schemeClr val="tx1"/>
                </a:solidFill>
              </a:rPr>
              <a:t>, but mapping resolution is </a:t>
            </a:r>
            <a:r>
              <a:rPr lang="en-US" dirty="0" smtClean="0">
                <a:solidFill>
                  <a:schemeClr val="tx1"/>
                </a:solidFill>
              </a:rPr>
              <a:t>higher.</a:t>
            </a:r>
            <a:endParaRPr lang="en-US" dirty="0">
              <a:solidFill>
                <a:schemeClr val="tx1"/>
              </a:solidFill>
            </a:endParaRPr>
          </a:p>
          <a:p>
            <a:pPr marL="687388" lvl="2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5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47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876719"/>
            <a:ext cx="7885057" cy="525277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The Jackson Laboratory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Inbred mice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QTL mapping in two parent crosses</a:t>
            </a:r>
          </a:p>
          <a:p>
            <a:r>
              <a:rPr lang="en-US" dirty="0" smtClean="0"/>
              <a:t>QTL mapping in eight parent crosses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Genotyping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Mapping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Diversity Outbred QTL mapping example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Benzene toxicity</a:t>
            </a:r>
          </a:p>
        </p:txBody>
      </p:sp>
    </p:spTree>
    <p:extLst>
      <p:ext uri="{BB962C8B-B14F-4D97-AF65-F5344CB8AC3E}">
        <p14:creationId xmlns:p14="http://schemas.microsoft.com/office/powerpoint/2010/main" val="322329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8"/>
          <p:cNvSpPr txBox="1">
            <a:spLocks noChangeArrowheads="1"/>
          </p:cNvSpPr>
          <p:nvPr/>
        </p:nvSpPr>
        <p:spPr bwMode="auto">
          <a:xfrm>
            <a:off x="381000" y="111125"/>
            <a:ext cx="8610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2800" b="1" dirty="0" smtClean="0">
                <a:solidFill>
                  <a:schemeClr val="accent1"/>
                </a:solidFill>
              </a:rPr>
              <a:t>Mouse Phylogeny Viewer shows you genetic diversity between mouse strains</a:t>
            </a:r>
            <a:endParaRPr lang="en-US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792" y="5593923"/>
            <a:ext cx="87314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Jeremy </a:t>
            </a:r>
            <a:r>
              <a:rPr lang="en-US" sz="1400" dirty="0"/>
              <a:t>R. Wang, Fernando Pardo-Manuel de Villena, &amp;</a:t>
            </a:r>
            <a:r>
              <a:rPr lang="en-US" sz="1400" dirty="0" smtClean="0"/>
              <a:t> </a:t>
            </a:r>
            <a:r>
              <a:rPr lang="en-US" sz="1400" dirty="0"/>
              <a:t>Leonard McMillan. Comparative analysis and visualization of multiple collinear genomes. </a:t>
            </a:r>
            <a:r>
              <a:rPr lang="en-US" sz="1400" i="1" dirty="0"/>
              <a:t>BMC Bioinformatics</a:t>
            </a:r>
            <a:r>
              <a:rPr lang="en-US" sz="1400" dirty="0"/>
              <a:t>, 2012.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61" y="1061071"/>
            <a:ext cx="8385717" cy="315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30114" y="4185793"/>
            <a:ext cx="2795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Chr</a:t>
            </a:r>
            <a:r>
              <a:rPr lang="en-US" sz="2400" b="1" dirty="0" smtClean="0"/>
              <a:t> 19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528936" y="4713969"/>
            <a:ext cx="251012" cy="23308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8937" y="5027733"/>
            <a:ext cx="251012" cy="233082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28936" y="4400204"/>
            <a:ext cx="251012" cy="2330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6841" y="4346414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M.m.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domesticus</a:t>
            </a:r>
            <a:endParaRPr lang="en-US" sz="16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797875" y="4660180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M.m.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musculus</a:t>
            </a:r>
            <a:endParaRPr lang="en-US" sz="16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797875" y="4982909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M.m.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castaneus</a:t>
            </a:r>
            <a:endParaRPr lang="en-US" sz="1600" i="1" dirty="0"/>
          </a:p>
        </p:txBody>
      </p:sp>
      <p:sp>
        <p:nvSpPr>
          <p:cNvPr id="4" name="Rectangle 3"/>
          <p:cNvSpPr/>
          <p:nvPr/>
        </p:nvSpPr>
        <p:spPr>
          <a:xfrm>
            <a:off x="4745617" y="1163020"/>
            <a:ext cx="3861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4"/>
              </a:rPr>
              <a:t>http://msub.csbio.unc.edu/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323064" y="1694986"/>
            <a:ext cx="512956" cy="253504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24" y="491205"/>
            <a:ext cx="7885057" cy="579377"/>
          </a:xfrm>
        </p:spPr>
        <p:txBody>
          <a:bodyPr/>
          <a:lstStyle/>
          <a:p>
            <a:r>
              <a:rPr lang="en-US" sz="3200" dirty="0" smtClean="0"/>
              <a:t>Mice are genotyped on a high density SNP microarray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68727" y="2886719"/>
            <a:ext cx="4496832" cy="263978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GigaMUGA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141,090 SNPs</a:t>
            </a:r>
          </a:p>
          <a:p>
            <a:pPr marL="0" indent="0">
              <a:buNone/>
            </a:pPr>
            <a:r>
              <a:rPr lang="en-US" dirty="0" smtClean="0"/>
              <a:t>$100 per sample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www.g3journal.org/content/6/2/263</a:t>
            </a:r>
            <a:r>
              <a:rPr lang="en-US" dirty="0" smtClean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26934" y="1086838"/>
            <a:ext cx="5100100" cy="1688447"/>
            <a:chOff x="898357" y="1165611"/>
            <a:chExt cx="6597695" cy="2181746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357" y="1165611"/>
              <a:ext cx="6597695" cy="2010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3163111"/>
              <a:ext cx="6430193" cy="184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45" y="2632698"/>
            <a:ext cx="3761194" cy="361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9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533400"/>
            <a:ext cx="8610600" cy="609600"/>
          </a:xfrm>
        </p:spPr>
        <p:txBody>
          <a:bodyPr/>
          <a:lstStyle/>
          <a:p>
            <a:r>
              <a:rPr lang="en-US" dirty="0" smtClean="0"/>
              <a:t>HMM to Reconstruct Genomes</a:t>
            </a:r>
            <a:endParaRPr lang="en-US" dirty="0"/>
          </a:p>
        </p:txBody>
      </p:sp>
      <p:pic>
        <p:nvPicPr>
          <p:cNvPr id="4" name="Content Placeholder 3" descr="HM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8610600" cy="2963481"/>
          </a:xfrm>
        </p:spPr>
      </p:pic>
    </p:spTree>
    <p:extLst>
      <p:ext uri="{BB962C8B-B14F-4D97-AF65-F5344CB8AC3E}">
        <p14:creationId xmlns:p14="http://schemas.microsoft.com/office/powerpoint/2010/main" val="26000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43857"/>
            <a:ext cx="8610600" cy="573830"/>
          </a:xfrm>
        </p:spPr>
        <p:txBody>
          <a:bodyPr/>
          <a:lstStyle/>
          <a:p>
            <a:r>
              <a:rPr lang="en-US" dirty="0" smtClean="0"/>
              <a:t>DO Mice have Balanced Founder Allele Proportions across the Genome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315200" y="1236740"/>
            <a:ext cx="1600200" cy="1828800"/>
            <a:chOff x="7086600" y="1905000"/>
            <a:chExt cx="1600200" cy="1828800"/>
          </a:xfrm>
        </p:grpSpPr>
        <p:sp>
          <p:nvSpPr>
            <p:cNvPr id="22" name="TextBox 21"/>
            <p:cNvSpPr txBox="1"/>
            <p:nvPr/>
          </p:nvSpPr>
          <p:spPr>
            <a:xfrm>
              <a:off x="7086600" y="1917918"/>
              <a:ext cx="1295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A/J</a:t>
              </a:r>
            </a:p>
            <a:p>
              <a:pPr algn="r"/>
              <a:r>
                <a:rPr lang="en-US" sz="1400" dirty="0" smtClean="0"/>
                <a:t>C57BL/6J</a:t>
              </a:r>
            </a:p>
            <a:p>
              <a:pPr algn="r"/>
              <a:r>
                <a:rPr lang="en-US" sz="1400" dirty="0" smtClean="0"/>
                <a:t>129S1/</a:t>
              </a:r>
              <a:r>
                <a:rPr lang="en-US" sz="1400" dirty="0" err="1" smtClean="0"/>
                <a:t>SvImJ</a:t>
              </a:r>
              <a:endParaRPr lang="en-US" sz="1400" dirty="0" smtClean="0"/>
            </a:p>
            <a:p>
              <a:pPr algn="r"/>
              <a:r>
                <a:rPr lang="en-US" sz="1400" dirty="0" smtClean="0"/>
                <a:t>NOD/</a:t>
              </a:r>
              <a:r>
                <a:rPr lang="en-US" sz="1400" dirty="0" err="1" smtClean="0"/>
                <a:t>ShiLtJ</a:t>
              </a:r>
              <a:endParaRPr lang="en-US" sz="1400" dirty="0" smtClean="0"/>
            </a:p>
            <a:p>
              <a:pPr algn="r"/>
              <a:r>
                <a:rPr lang="en-US" sz="1400" dirty="0" smtClean="0"/>
                <a:t>NZO/HlLtJ</a:t>
              </a:r>
            </a:p>
            <a:p>
              <a:pPr algn="r"/>
              <a:r>
                <a:rPr lang="en-US" sz="1400" dirty="0" smtClean="0"/>
                <a:t>CAST/</a:t>
              </a:r>
              <a:r>
                <a:rPr lang="en-US" sz="1400" dirty="0" err="1" smtClean="0"/>
                <a:t>EiJ</a:t>
              </a:r>
              <a:endParaRPr lang="en-US" sz="1400" dirty="0" smtClean="0"/>
            </a:p>
            <a:p>
              <a:pPr algn="r"/>
              <a:r>
                <a:rPr lang="en-US" sz="1400" dirty="0" smtClean="0"/>
                <a:t>PWK/</a:t>
              </a:r>
              <a:r>
                <a:rPr lang="en-US" sz="1400" dirty="0" err="1" smtClean="0"/>
                <a:t>PhJ</a:t>
              </a:r>
              <a:endParaRPr lang="en-US" sz="1400" dirty="0" smtClean="0"/>
            </a:p>
            <a:p>
              <a:pPr algn="r"/>
              <a:r>
                <a:rPr lang="en-US" sz="1400" dirty="0" smtClean="0"/>
                <a:t>WSB/</a:t>
              </a:r>
              <a:r>
                <a:rPr lang="en-US" sz="1400" dirty="0" err="1" smtClean="0"/>
                <a:t>EiJ</a:t>
              </a:r>
              <a:endParaRPr lang="en-US" sz="1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43900" y="1962150"/>
              <a:ext cx="215900" cy="203200"/>
            </a:xfrm>
            <a:prstGeom prst="rect">
              <a:avLst/>
            </a:prstGeom>
            <a:solidFill>
              <a:srgbClr val="EFED3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343900" y="2178050"/>
              <a:ext cx="215900" cy="20320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343900" y="2393950"/>
              <a:ext cx="215900" cy="203200"/>
            </a:xfrm>
            <a:prstGeom prst="rect">
              <a:avLst/>
            </a:prstGeom>
            <a:solidFill>
              <a:srgbClr val="F5818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343900" y="2609850"/>
              <a:ext cx="215900" cy="203200"/>
            </a:xfrm>
            <a:prstGeom prst="rect">
              <a:avLst/>
            </a:prstGeom>
            <a:solidFill>
              <a:srgbClr val="1721E6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43900" y="2825750"/>
              <a:ext cx="215900" cy="203200"/>
            </a:xfrm>
            <a:prstGeom prst="rect">
              <a:avLst/>
            </a:prstGeom>
            <a:solidFill>
              <a:srgbClr val="00A1EA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43900" y="3260725"/>
              <a:ext cx="215900" cy="203200"/>
            </a:xfrm>
            <a:prstGeom prst="rect">
              <a:avLst/>
            </a:prstGeom>
            <a:solidFill>
              <a:srgbClr val="F80E0E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3900" y="3044825"/>
              <a:ext cx="215900" cy="203200"/>
            </a:xfrm>
            <a:prstGeom prst="rect">
              <a:avLst/>
            </a:prstGeom>
            <a:solidFill>
              <a:srgbClr val="009E25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343900" y="3476625"/>
              <a:ext cx="215900" cy="203200"/>
            </a:xfrm>
            <a:prstGeom prst="rect">
              <a:avLst/>
            </a:prstGeom>
            <a:solidFill>
              <a:srgbClr val="961CD7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62799" y="1905000"/>
              <a:ext cx="1524001" cy="1815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8" y="1268489"/>
            <a:ext cx="6879431" cy="4924624"/>
          </a:xfrm>
        </p:spPr>
      </p:pic>
    </p:spTree>
    <p:extLst>
      <p:ext uri="{BB962C8B-B14F-4D97-AF65-F5344CB8AC3E}">
        <p14:creationId xmlns:p14="http://schemas.microsoft.com/office/powerpoint/2010/main" val="32095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38" b="-556"/>
          <a:stretch/>
        </p:blipFill>
        <p:spPr>
          <a:xfrm>
            <a:off x="4780220" y="1969263"/>
            <a:ext cx="3846124" cy="3615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21" y="289138"/>
            <a:ext cx="8258797" cy="451943"/>
          </a:xfrm>
        </p:spPr>
        <p:txBody>
          <a:bodyPr/>
          <a:lstStyle/>
          <a:p>
            <a:r>
              <a:rPr lang="en-US" sz="3200" dirty="0" smtClean="0"/>
              <a:t>DO Mice </a:t>
            </a:r>
            <a:r>
              <a:rPr lang="en-US" sz="3200" dirty="0"/>
              <a:t>have more SNPs with MAF &gt; 5%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6965" y="928141"/>
            <a:ext cx="2948066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1000 </a:t>
            </a:r>
            <a:r>
              <a:rPr lang="en-US" sz="2000" dirty="0" smtClean="0"/>
              <a:t>Genomes</a:t>
            </a:r>
          </a:p>
          <a:p>
            <a:pPr algn="ctr"/>
            <a:r>
              <a:rPr lang="en-US" sz="2000" dirty="0" smtClean="0"/>
              <a:t>2,504 </a:t>
            </a:r>
            <a:r>
              <a:rPr lang="en-US" sz="2000" dirty="0"/>
              <a:t>samples</a:t>
            </a:r>
          </a:p>
          <a:p>
            <a:pPr algn="ctr"/>
            <a:r>
              <a:rPr lang="en-US" sz="2000" dirty="0"/>
              <a:t>84,801,880 SNPs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3266" y="928142"/>
            <a:ext cx="3071730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Diversity </a:t>
            </a:r>
            <a:r>
              <a:rPr lang="en-US" sz="2000" dirty="0" smtClean="0"/>
              <a:t>Outbred</a:t>
            </a:r>
          </a:p>
          <a:p>
            <a:pPr algn="ctr"/>
            <a:r>
              <a:rPr lang="en-US" sz="2000" dirty="0" smtClean="0"/>
              <a:t>2,936 </a:t>
            </a:r>
            <a:r>
              <a:rPr lang="en-US" sz="2000" dirty="0"/>
              <a:t>samples</a:t>
            </a:r>
          </a:p>
          <a:p>
            <a:pPr algn="ctr"/>
            <a:r>
              <a:rPr lang="en-US" sz="2000" dirty="0"/>
              <a:t>40,425,646 SNPs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217" b="147"/>
          <a:stretch/>
        </p:blipFill>
        <p:spPr>
          <a:xfrm>
            <a:off x="847898" y="2030844"/>
            <a:ext cx="3878824" cy="3554413"/>
          </a:xfrm>
        </p:spPr>
      </p:pic>
    </p:spTree>
    <p:extLst>
      <p:ext uri="{BB962C8B-B14F-4D97-AF65-F5344CB8AC3E}">
        <p14:creationId xmlns:p14="http://schemas.microsoft.com/office/powerpoint/2010/main" val="13647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2" y="285579"/>
            <a:ext cx="7824020" cy="443408"/>
          </a:xfrm>
        </p:spPr>
        <p:txBody>
          <a:bodyPr/>
          <a:lstStyle/>
          <a:p>
            <a:r>
              <a:rPr lang="en-US" sz="2800" dirty="0"/>
              <a:t>Low minor allele frequency decreases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5985" y="902701"/>
            <a:ext cx="1366388" cy="646331"/>
          </a:xfrm>
          <a:prstGeom prst="rect">
            <a:avLst/>
          </a:prstGeom>
          <a:solidFill>
            <a:srgbClr val="DDDDD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 1000</a:t>
            </a:r>
          </a:p>
          <a:p>
            <a:pPr algn="ctr"/>
            <a:r>
              <a:rPr lang="en-US" dirty="0"/>
              <a:t>MAF = 5%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456" y="781296"/>
            <a:ext cx="459486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9851"/>
            <a:ext cx="8610600" cy="593785"/>
          </a:xfrm>
        </p:spPr>
        <p:txBody>
          <a:bodyPr/>
          <a:lstStyle/>
          <a:p>
            <a:r>
              <a:rPr lang="en-US" dirty="0" smtClean="0"/>
              <a:t>Number of Recombinations per Mouse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940280"/>
            <a:ext cx="8448324" cy="4468482"/>
          </a:xfrm>
        </p:spPr>
      </p:pic>
    </p:spTree>
    <p:extLst>
      <p:ext uri="{BB962C8B-B14F-4D97-AF65-F5344CB8AC3E}">
        <p14:creationId xmlns:p14="http://schemas.microsoft.com/office/powerpoint/2010/main" val="103893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47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876719"/>
            <a:ext cx="7885057" cy="525277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The Jackson Laboratory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Laboratory mice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QTL mapping in two parent crosses</a:t>
            </a:r>
          </a:p>
          <a:p>
            <a:r>
              <a:rPr lang="en-US" dirty="0" smtClean="0"/>
              <a:t>QTL mapping in eight parent crosses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Genotyping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Mapping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Diversity Outbred QTL mapping example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Benzene toxicity</a:t>
            </a:r>
          </a:p>
        </p:txBody>
      </p:sp>
    </p:spTree>
    <p:extLst>
      <p:ext uri="{BB962C8B-B14F-4D97-AF65-F5344CB8AC3E}">
        <p14:creationId xmlns:p14="http://schemas.microsoft.com/office/powerpoint/2010/main" val="17343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583642"/>
          </a:xfrm>
        </p:spPr>
        <p:txBody>
          <a:bodyPr/>
          <a:lstStyle/>
          <a:p>
            <a:r>
              <a:rPr lang="en-US" sz="2800" dirty="0" smtClean="0"/>
              <a:t>We condense the 36 genotype probabilities to 8 founder haplotype probabilities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6325"/>
            <a:ext cx="8610600" cy="4254850"/>
          </a:xfrm>
        </p:spPr>
        <p:txBody>
          <a:bodyPr/>
          <a:lstStyle/>
          <a:p>
            <a:r>
              <a:rPr lang="en-US" dirty="0" smtClean="0"/>
              <a:t>For each sample, we have 36 genotype probabilities at each SNP.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condense these down to 8 state founder probabilities.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991550"/>
              </p:ext>
            </p:extLst>
          </p:nvPr>
        </p:nvGraphicFramePr>
        <p:xfrm>
          <a:off x="304800" y="2058979"/>
          <a:ext cx="8617320" cy="13248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  <a:gridCol w="239370"/>
              </a:tblGrid>
              <a:tr h="212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AD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AE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AF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AG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AH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BC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BD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BE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BF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BG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BH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CC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CD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CE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CF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CG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CH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DD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DG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DH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EE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EF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EG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EH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FF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FG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FH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GG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GH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HH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F00000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F00000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00000"/>
                          </a:solidFill>
                        </a:rPr>
                        <a:t>0.5</a:t>
                      </a:r>
                      <a:endParaRPr lang="en-US" sz="1200" b="1" dirty="0">
                        <a:solidFill>
                          <a:srgbClr val="F00000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00000"/>
                          </a:solidFill>
                        </a:rPr>
                        <a:t>0.5</a:t>
                      </a:r>
                      <a:endParaRPr lang="en-US" sz="1200" b="1" dirty="0">
                        <a:solidFill>
                          <a:srgbClr val="F00000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56177"/>
              </p:ext>
            </p:extLst>
          </p:nvPr>
        </p:nvGraphicFramePr>
        <p:xfrm>
          <a:off x="1545946" y="4355381"/>
          <a:ext cx="6096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F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00000"/>
                          </a:solidFill>
                        </a:rPr>
                        <a:t>0.5</a:t>
                      </a:r>
                      <a:endParaRPr lang="en-US" b="1" dirty="0">
                        <a:solidFill>
                          <a:srgbClr val="F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00000"/>
                          </a:solidFill>
                        </a:rPr>
                        <a:t>0.5</a:t>
                      </a:r>
                      <a:endParaRPr lang="en-US" b="1" dirty="0">
                        <a:solidFill>
                          <a:srgbClr val="F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00000"/>
                          </a:solidFill>
                        </a:rPr>
                        <a:t>0.5</a:t>
                      </a:r>
                      <a:endParaRPr lang="en-US" b="1" dirty="0">
                        <a:solidFill>
                          <a:srgbClr val="F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00000"/>
                          </a:solidFill>
                        </a:rPr>
                        <a:t>0.25</a:t>
                      </a:r>
                      <a:endParaRPr lang="en-US" b="1" dirty="0">
                        <a:solidFill>
                          <a:srgbClr val="F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00000"/>
                          </a:solidFill>
                        </a:rPr>
                        <a:t>0.25</a:t>
                      </a:r>
                      <a:endParaRPr lang="en-US" b="1" dirty="0">
                        <a:solidFill>
                          <a:srgbClr val="F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1" y="693738"/>
            <a:ext cx="8460740" cy="559375"/>
          </a:xfrm>
        </p:spPr>
        <p:txBody>
          <a:bodyPr/>
          <a:lstStyle/>
          <a:p>
            <a:r>
              <a:rPr lang="en-US" dirty="0" smtClean="0"/>
              <a:t>The mapping model estimates the effect of each founder allele</a:t>
            </a:r>
            <a:endParaRPr lang="en-US" dirty="0"/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09275"/>
              </p:ext>
            </p:extLst>
          </p:nvPr>
        </p:nvGraphicFramePr>
        <p:xfrm>
          <a:off x="1598613" y="1204145"/>
          <a:ext cx="6026150" cy="497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" name="Equation" r:id="rId3" imgW="3073320" imgH="2539800" progId="Equation.3">
                  <p:embed/>
                </p:oleObj>
              </mc:Choice>
              <mc:Fallback>
                <p:oleObj name="Equation" r:id="rId3" imgW="3073320" imgH="25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1204145"/>
                        <a:ext cx="6026150" cy="4979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31305" y="5686926"/>
            <a:ext cx="25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5"/>
              </a:rPr>
              <a:t>http://do.jax.org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32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90525"/>
            <a:ext cx="8610600" cy="594213"/>
          </a:xfrm>
        </p:spPr>
        <p:txBody>
          <a:bodyPr/>
          <a:lstStyle/>
          <a:p>
            <a:r>
              <a:rPr lang="en-US" dirty="0" smtClean="0"/>
              <a:t>Mapping Additive Effects in F2</a:t>
            </a:r>
            <a:endParaRPr lang="en-US" dirty="0"/>
          </a:p>
        </p:txBody>
      </p:sp>
      <p:pic>
        <p:nvPicPr>
          <p:cNvPr id="4" name="Content Placeholder 3" descr="f2.qtl.example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10" y="1810809"/>
            <a:ext cx="5358579" cy="4114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31370" y="919119"/>
                <a:ext cx="46201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𝑖𝑚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𝑖𝑚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370" y="919119"/>
                <a:ext cx="4620127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92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88004"/>
          </a:xfrm>
        </p:spPr>
        <p:txBody>
          <a:bodyPr/>
          <a:lstStyle/>
          <a:p>
            <a:r>
              <a:rPr lang="en-US" sz="3200" dirty="0" smtClean="0"/>
              <a:t>Laboratory mice are usually </a:t>
            </a:r>
            <a:r>
              <a:rPr lang="en-US" sz="3200" u="sng" dirty="0" smtClean="0"/>
              <a:t>Inbred</a:t>
            </a:r>
            <a:endParaRPr lang="en-US" sz="3200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974785"/>
            <a:ext cx="7885057" cy="4816415"/>
          </a:xfrm>
        </p:spPr>
        <p:txBody>
          <a:bodyPr/>
          <a:lstStyle/>
          <a:p>
            <a:r>
              <a:rPr lang="en-US" dirty="0" smtClean="0"/>
              <a:t>Brother/sister mating for more than 20 generations.</a:t>
            </a:r>
          </a:p>
          <a:p>
            <a:r>
              <a:rPr lang="en-US" dirty="0" smtClean="0"/>
              <a:t>Breed until mice are homozygous at most loci.</a:t>
            </a:r>
          </a:p>
          <a:p>
            <a:r>
              <a:rPr lang="en-US" dirty="0" smtClean="0"/>
              <a:t>All members of an inbred strain have identical genetic composition.</a:t>
            </a:r>
          </a:p>
          <a:p>
            <a:r>
              <a:rPr lang="en-US" dirty="0" smtClean="0"/>
              <a:t>Fixes phenotypes in each strain for further study.</a:t>
            </a:r>
          </a:p>
          <a:p>
            <a:r>
              <a:rPr lang="en-US" dirty="0" smtClean="0"/>
              <a:t>The Jackson Laboratory has hundreds of inbred strains</a:t>
            </a:r>
            <a:r>
              <a:rPr lang="en-US" dirty="0"/>
              <a:t>. </a:t>
            </a:r>
            <a:r>
              <a:rPr lang="en-US" dirty="0">
                <a:hlinkClick r:id="rId2"/>
              </a:rPr>
              <a:t>http://jaxmice.jax.org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Many have been </a:t>
            </a:r>
            <a:r>
              <a:rPr lang="en-US" dirty="0" err="1" smtClean="0"/>
              <a:t>phenotyped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http://phenome.jax.org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0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563545"/>
          </a:xfrm>
        </p:spPr>
        <p:txBody>
          <a:bodyPr/>
          <a:lstStyle/>
          <a:p>
            <a:r>
              <a:rPr lang="en-US" dirty="0" smtClean="0"/>
              <a:t>Example: Coat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648200"/>
          </a:xfrm>
        </p:spPr>
        <p:txBody>
          <a:bodyPr/>
          <a:lstStyle/>
          <a:p>
            <a:r>
              <a:rPr lang="en-US" dirty="0" smtClean="0"/>
              <a:t>Coat color in ~150 DO mice recorded as:</a:t>
            </a:r>
          </a:p>
          <a:p>
            <a:pPr lvl="1"/>
            <a:r>
              <a:rPr lang="en-US" dirty="0" smtClean="0"/>
              <a:t>Albino</a:t>
            </a:r>
          </a:p>
          <a:p>
            <a:pPr lvl="1"/>
            <a:r>
              <a:rPr lang="en-US" dirty="0" smtClean="0"/>
              <a:t>Agouti</a:t>
            </a:r>
          </a:p>
          <a:p>
            <a:pPr lvl="1"/>
            <a:r>
              <a:rPr lang="en-US" dirty="0" smtClean="0"/>
              <a:t>Black</a:t>
            </a:r>
          </a:p>
          <a:p>
            <a:r>
              <a:rPr lang="en-US" dirty="0" smtClean="0"/>
              <a:t>Mapped Albino and Black separately as binary traits.</a:t>
            </a:r>
          </a:p>
          <a:p>
            <a:r>
              <a:rPr lang="en-US" dirty="0" smtClean="0"/>
              <a:t>Both are homozygous recessive traits.</a:t>
            </a:r>
          </a:p>
          <a:p>
            <a:r>
              <a:rPr lang="en-US" dirty="0" smtClean="0"/>
              <a:t>Albino is </a:t>
            </a:r>
            <a:r>
              <a:rPr lang="en-US" dirty="0" err="1" smtClean="0"/>
              <a:t>epistatic</a:t>
            </a:r>
            <a:r>
              <a:rPr lang="en-US" dirty="0" smtClean="0"/>
              <a:t> to black.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377"/>
          </a:xfrm>
        </p:spPr>
        <p:txBody>
          <a:bodyPr/>
          <a:lstStyle/>
          <a:p>
            <a:r>
              <a:rPr lang="en-US" sz="3200" dirty="0" smtClean="0"/>
              <a:t>Linkage versus Association Mapping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066800"/>
            <a:ext cx="7885057" cy="4724400"/>
          </a:xfrm>
        </p:spPr>
        <p:txBody>
          <a:bodyPr/>
          <a:lstStyle/>
          <a:p>
            <a:r>
              <a:rPr lang="en-US" dirty="0" smtClean="0"/>
              <a:t>Linkage mapping associates the phenotype with a  </a:t>
            </a:r>
            <a:r>
              <a:rPr lang="en-US" u="sng" dirty="0" smtClean="0"/>
              <a:t>haplotype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Association mapping associates the phenotype with a </a:t>
            </a:r>
            <a:r>
              <a:rPr lang="en-US" u="sng" dirty="0" smtClean="0"/>
              <a:t>genomic variant</a:t>
            </a:r>
            <a:r>
              <a:rPr lang="en-US" dirty="0" smtClean="0"/>
              <a:t> (like a SNP).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16200000">
            <a:off x="3701659" y="4593592"/>
            <a:ext cx="2206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Svenson et.al. Genetics, 2011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409700" y="371475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Albino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209800"/>
            <a:ext cx="1419224" cy="94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3990975"/>
            <a:ext cx="2057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Content Placeholder 25" descr="Svenson.et.al.Sup.Fig1a.png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797967"/>
            <a:ext cx="3581403" cy="5128568"/>
          </a:xfrm>
        </p:spPr>
      </p:pic>
      <p:sp>
        <p:nvSpPr>
          <p:cNvPr id="21" name="TextBox 20"/>
          <p:cNvSpPr txBox="1"/>
          <p:nvPr/>
        </p:nvSpPr>
        <p:spPr>
          <a:xfrm>
            <a:off x="6134101" y="3105150"/>
            <a:ext cx="1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A/J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43575" y="5343525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NOD/</a:t>
            </a:r>
            <a:r>
              <a:rPr lang="en-US" dirty="0" err="1" smtClean="0"/>
              <a:t>ShiLtJ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81225" y="5200650"/>
            <a:ext cx="80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Tyr</a:t>
            </a:r>
            <a:r>
              <a:rPr lang="en-US" baseline="30000" dirty="0" err="1" smtClean="0"/>
              <a:t>c</a:t>
            </a:r>
            <a:endParaRPr lang="en-US" baseline="30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2857500" y="5543550"/>
            <a:ext cx="561975" cy="2762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" name="Rectangle 1"/>
          <p:cNvSpPr/>
          <p:nvPr/>
        </p:nvSpPr>
        <p:spPr>
          <a:xfrm>
            <a:off x="7573992" y="2432649"/>
            <a:ext cx="439948" cy="414068"/>
          </a:xfrm>
          <a:prstGeom prst="rect">
            <a:avLst/>
          </a:prstGeom>
          <a:solidFill>
            <a:srgbClr val="FFFF00"/>
          </a:solidFill>
          <a:ln w="28575">
            <a:noFill/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73041" y="4413849"/>
            <a:ext cx="439948" cy="414068"/>
          </a:xfrm>
          <a:prstGeom prst="rect">
            <a:avLst/>
          </a:prstGeom>
          <a:solidFill>
            <a:srgbClr val="3333FF"/>
          </a:solidFill>
          <a:ln w="28575">
            <a:noFill/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7" grpId="0"/>
      <p:bldP spid="2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Svenson.et.al.Sup.Fig1b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30" y="828389"/>
            <a:ext cx="3540698" cy="5105685"/>
          </a:xfrm>
        </p:spPr>
      </p:pic>
      <p:sp>
        <p:nvSpPr>
          <p:cNvPr id="6" name="TextBox 5"/>
          <p:cNvSpPr txBox="1"/>
          <p:nvPr/>
        </p:nvSpPr>
        <p:spPr>
          <a:xfrm rot="16200000">
            <a:off x="3682609" y="4679317"/>
            <a:ext cx="2206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Svenson et.al. Genetics, 2011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285875" y="390525"/>
            <a:ext cx="326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Black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24225" y="5105400"/>
            <a:ext cx="40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</a:t>
            </a:r>
            <a:endParaRPr lang="en-US" baseline="300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657600" y="5486400"/>
            <a:ext cx="600075" cy="3333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2562225"/>
            <a:ext cx="1419224" cy="94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6210301" y="3524250"/>
            <a:ext cx="1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A/J</a:t>
            </a:r>
            <a:endParaRPr lang="en-US" dirty="0"/>
          </a:p>
        </p:txBody>
      </p:sp>
      <p:pic>
        <p:nvPicPr>
          <p:cNvPr id="17920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4376738"/>
            <a:ext cx="23812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6057900" y="522922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C57BL/6J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58100" y="2786332"/>
            <a:ext cx="439948" cy="414068"/>
          </a:xfrm>
          <a:prstGeom prst="rect">
            <a:avLst/>
          </a:prstGeom>
          <a:solidFill>
            <a:srgbClr val="FFFF00"/>
          </a:solidFill>
          <a:ln w="28575">
            <a:noFill/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50448" y="4551871"/>
            <a:ext cx="439948" cy="414068"/>
          </a:xfrm>
          <a:prstGeom prst="rect">
            <a:avLst/>
          </a:prstGeom>
          <a:solidFill>
            <a:schemeClr val="bg2"/>
          </a:solidFill>
          <a:ln w="28575">
            <a:noFill/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7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9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1" grpId="0"/>
      <p:bldP spid="11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1" y="274638"/>
            <a:ext cx="8194040" cy="655002"/>
          </a:xfrm>
        </p:spPr>
        <p:txBody>
          <a:bodyPr/>
          <a:lstStyle/>
          <a:p>
            <a:r>
              <a:rPr lang="en-US" dirty="0" smtClean="0"/>
              <a:t>Modifier mapping using the 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32461" y="929640"/>
            <a:ext cx="4937994" cy="1455383"/>
            <a:chOff x="632461" y="929640"/>
            <a:chExt cx="4937994" cy="14553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461" y="929640"/>
              <a:ext cx="4937994" cy="12115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61" y="2141220"/>
              <a:ext cx="2865119" cy="243803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997" y="2053590"/>
            <a:ext cx="5056644" cy="4694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0209" y="2725883"/>
            <a:ext cx="114300" cy="2857818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43089" y="2725883"/>
            <a:ext cx="114300" cy="2857818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44222" y="2872887"/>
            <a:ext cx="113168" cy="614362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44221" y="3487250"/>
            <a:ext cx="113168" cy="247650"/>
          </a:xfrm>
          <a:prstGeom prst="rect">
            <a:avLst/>
          </a:prstGeom>
          <a:solidFill>
            <a:srgbClr val="CC00FF"/>
          </a:solidFill>
          <a:ln w="28575">
            <a:solidFill>
              <a:srgbClr val="CC00FF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44221" y="3845427"/>
            <a:ext cx="113168" cy="8949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21" y="5336051"/>
            <a:ext cx="113168" cy="247650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44221" y="4925524"/>
            <a:ext cx="113168" cy="4105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43087" y="4406847"/>
            <a:ext cx="114301" cy="12815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44220" y="4021602"/>
            <a:ext cx="113168" cy="2476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44216" y="4504519"/>
            <a:ext cx="108409" cy="421005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2260209" y="3072911"/>
            <a:ext cx="114300" cy="100013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  <a:headEnd type="none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71421" y="2945953"/>
            <a:ext cx="122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06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17" y="274638"/>
            <a:ext cx="8096583" cy="59965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729916" y="1058779"/>
            <a:ext cx="8096583" cy="49489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DO mice are genotyped using a microarray with ~140,000 SNPs.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genomes of DO mice can be reconstructed in terms of the eight founder haplotypes.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DO has balanced allele frequencies, which maximizes the number of SNPs that we can use in mapping.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 can estimate the effects of the eight founder alleles in the 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Modifiers of </a:t>
            </a:r>
            <a:r>
              <a:rPr lang="en-US" u="sng" dirty="0" smtClean="0"/>
              <a:t>dominant</a:t>
            </a:r>
            <a:r>
              <a:rPr lang="en-US" dirty="0" smtClean="0"/>
              <a:t> genes can be mapped using DO F1s.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7947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876719"/>
            <a:ext cx="7885057" cy="525277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Inbred mice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QTL mapping in two parent crosses</a:t>
            </a:r>
          </a:p>
          <a:p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QTL mapping in eight parent crosses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Genotyping</a:t>
            </a:r>
          </a:p>
          <a:p>
            <a:pPr lvl="1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Mapping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Diversity Outbred QTL mapping example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Benzene toxicity</a:t>
            </a:r>
          </a:p>
        </p:txBody>
      </p:sp>
    </p:spTree>
    <p:extLst>
      <p:ext uri="{BB962C8B-B14F-4D97-AF65-F5344CB8AC3E}">
        <p14:creationId xmlns:p14="http://schemas.microsoft.com/office/powerpoint/2010/main" val="351920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1" y="274638"/>
            <a:ext cx="8153640" cy="596630"/>
          </a:xfrm>
        </p:spPr>
        <p:txBody>
          <a:bodyPr/>
          <a:lstStyle/>
          <a:p>
            <a:r>
              <a:rPr lang="en-US" dirty="0" smtClean="0"/>
              <a:t>Benzene Inhalation Study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5795" y="1638096"/>
            <a:ext cx="5181600" cy="388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1395" y="163809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0 </a:t>
            </a:r>
            <a:r>
              <a:rPr lang="en-US" sz="1800" b="1" dirty="0" err="1" smtClean="0"/>
              <a:t>ppm</a:t>
            </a:r>
            <a:endParaRPr lang="en-US" sz="1800" b="1" dirty="0"/>
          </a:p>
        </p:txBody>
      </p:sp>
      <p:sp>
        <p:nvSpPr>
          <p:cNvPr id="7" name="Rectangle 6"/>
          <p:cNvSpPr/>
          <p:nvPr/>
        </p:nvSpPr>
        <p:spPr>
          <a:xfrm>
            <a:off x="2135795" y="1646046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135795" y="1561895"/>
            <a:ext cx="0" cy="350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31195" y="1561895"/>
            <a:ext cx="0" cy="3163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1995" y="1561895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6595" y="1561895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21395" y="1101209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 Day 0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41635" y="1101209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7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437035" y="1101209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732435" y="1101209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012595" y="1101209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28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021995" y="1646046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26595" y="1646046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31195" y="1646046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135795" y="2545700"/>
            <a:ext cx="5181600" cy="388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21395" y="255249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1 </a:t>
            </a:r>
            <a:r>
              <a:rPr lang="en-US" sz="1800" b="1" dirty="0" err="1" smtClean="0"/>
              <a:t>ppm</a:t>
            </a:r>
            <a:endParaRPr lang="en-US" sz="1800" b="1" dirty="0"/>
          </a:p>
        </p:txBody>
      </p:sp>
      <p:sp>
        <p:nvSpPr>
          <p:cNvPr id="23" name="Rectangle 22"/>
          <p:cNvSpPr/>
          <p:nvPr/>
        </p:nvSpPr>
        <p:spPr>
          <a:xfrm>
            <a:off x="2135795" y="2553650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021995" y="2553650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26595" y="2553650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1195" y="2553650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35795" y="3419190"/>
            <a:ext cx="5181600" cy="388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221395" y="346689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10 </a:t>
            </a:r>
            <a:r>
              <a:rPr lang="en-US" sz="1800" b="1" dirty="0" err="1" smtClean="0"/>
              <a:t>ppm</a:t>
            </a:r>
            <a:endParaRPr lang="en-US" sz="1800" b="1" dirty="0"/>
          </a:p>
        </p:txBody>
      </p:sp>
      <p:sp>
        <p:nvSpPr>
          <p:cNvPr id="29" name="Rectangle 28"/>
          <p:cNvSpPr/>
          <p:nvPr/>
        </p:nvSpPr>
        <p:spPr>
          <a:xfrm>
            <a:off x="2135795" y="3427140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21995" y="3427140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726595" y="3427140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31195" y="3427140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35795" y="4373345"/>
            <a:ext cx="5181600" cy="388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89315" y="4392963"/>
            <a:ext cx="112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100 </a:t>
            </a:r>
            <a:r>
              <a:rPr lang="en-US" sz="1800" b="1" dirty="0" err="1" smtClean="0"/>
              <a:t>ppm</a:t>
            </a:r>
            <a:endParaRPr lang="en-US" sz="1800" b="1" dirty="0"/>
          </a:p>
        </p:txBody>
      </p:sp>
      <p:sp>
        <p:nvSpPr>
          <p:cNvPr id="35" name="Rectangle 34"/>
          <p:cNvSpPr/>
          <p:nvPr/>
        </p:nvSpPr>
        <p:spPr>
          <a:xfrm>
            <a:off x="2135795" y="4381295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21995" y="4381295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26595" y="4381295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431195" y="4381295"/>
            <a:ext cx="914400" cy="380999"/>
          </a:xfrm>
          <a:prstGeom prst="rect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364395" y="4990895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6 hrs per day</a:t>
            </a:r>
          </a:p>
          <a:p>
            <a:pPr algn="ctr"/>
            <a:r>
              <a:rPr lang="en-US" sz="2800" b="1" dirty="0" smtClean="0"/>
              <a:t>5 days per week</a:t>
            </a:r>
            <a:endParaRPr lang="en-US" sz="28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393595" y="163809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75+75</a:t>
            </a:r>
            <a:endParaRPr lang="en-US" sz="1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393595" y="25412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75+75</a:t>
            </a:r>
            <a:endParaRPr lang="en-US" sz="18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393595" y="349092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75+75</a:t>
            </a:r>
            <a:endParaRPr lang="en-US" sz="1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393595" y="43733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75+75</a:t>
            </a:r>
            <a:endParaRPr lang="en-US" sz="1800" b="1" dirty="0"/>
          </a:p>
        </p:txBody>
      </p:sp>
      <p:pic>
        <p:nvPicPr>
          <p:cNvPr id="44" name="Picture 43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2" y="2617628"/>
            <a:ext cx="263055" cy="301294"/>
          </a:xfrm>
          <a:prstGeom prst="rect">
            <a:avLst/>
          </a:prstGeom>
        </p:spPr>
      </p:pic>
      <p:pic>
        <p:nvPicPr>
          <p:cNvPr id="45" name="Picture 44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05" y="2618953"/>
            <a:ext cx="263055" cy="301294"/>
          </a:xfrm>
          <a:prstGeom prst="rect">
            <a:avLst/>
          </a:prstGeom>
        </p:spPr>
      </p:pic>
      <p:pic>
        <p:nvPicPr>
          <p:cNvPr id="46" name="Picture 45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40" y="2604375"/>
            <a:ext cx="263055" cy="301294"/>
          </a:xfrm>
          <a:prstGeom prst="rect">
            <a:avLst/>
          </a:prstGeom>
        </p:spPr>
      </p:pic>
      <p:pic>
        <p:nvPicPr>
          <p:cNvPr id="47" name="Picture 46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83" y="2605701"/>
            <a:ext cx="263055" cy="301294"/>
          </a:xfrm>
          <a:prstGeom prst="rect">
            <a:avLst/>
          </a:prstGeom>
        </p:spPr>
      </p:pic>
      <p:pic>
        <p:nvPicPr>
          <p:cNvPr id="48" name="Picture 47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47" y="3477692"/>
            <a:ext cx="263055" cy="301294"/>
          </a:xfrm>
          <a:prstGeom prst="rect">
            <a:avLst/>
          </a:prstGeom>
        </p:spPr>
      </p:pic>
      <p:pic>
        <p:nvPicPr>
          <p:cNvPr id="49" name="Picture 48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31" y="3479017"/>
            <a:ext cx="263055" cy="301294"/>
          </a:xfrm>
          <a:prstGeom prst="rect">
            <a:avLst/>
          </a:prstGeom>
        </p:spPr>
      </p:pic>
      <p:pic>
        <p:nvPicPr>
          <p:cNvPr id="50" name="Picture 49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16" y="3472391"/>
            <a:ext cx="263055" cy="301294"/>
          </a:xfrm>
          <a:prstGeom prst="rect">
            <a:avLst/>
          </a:prstGeom>
        </p:spPr>
      </p:pic>
      <p:pic>
        <p:nvPicPr>
          <p:cNvPr id="51" name="Picture 50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10" y="3465765"/>
            <a:ext cx="263055" cy="301294"/>
          </a:xfrm>
          <a:prstGeom prst="rect">
            <a:avLst/>
          </a:prstGeom>
        </p:spPr>
      </p:pic>
      <p:pic>
        <p:nvPicPr>
          <p:cNvPr id="52" name="Picture 51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48" y="4437148"/>
            <a:ext cx="263055" cy="301294"/>
          </a:xfrm>
          <a:prstGeom prst="rect">
            <a:avLst/>
          </a:prstGeom>
        </p:spPr>
      </p:pic>
      <p:pic>
        <p:nvPicPr>
          <p:cNvPr id="53" name="Picture 52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93" y="4430522"/>
            <a:ext cx="263055" cy="301294"/>
          </a:xfrm>
          <a:prstGeom prst="rect">
            <a:avLst/>
          </a:prstGeom>
        </p:spPr>
      </p:pic>
      <p:pic>
        <p:nvPicPr>
          <p:cNvPr id="54" name="Picture 53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40" y="4431847"/>
            <a:ext cx="263055" cy="301294"/>
          </a:xfrm>
          <a:prstGeom prst="rect">
            <a:avLst/>
          </a:prstGeom>
        </p:spPr>
      </p:pic>
      <p:pic>
        <p:nvPicPr>
          <p:cNvPr id="55" name="Picture 54" descr="Benzene_ring.png"/>
          <p:cNvPicPr>
            <a:picLocks noChangeAspect="1"/>
          </p:cNvPicPr>
          <p:nvPr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83" y="4430522"/>
            <a:ext cx="263055" cy="301294"/>
          </a:xfrm>
          <a:prstGeom prst="rect">
            <a:avLst/>
          </a:prstGeom>
        </p:spPr>
      </p:pic>
      <p:pic>
        <p:nvPicPr>
          <p:cNvPr id="56" name="Picture 1" descr="C:\Users\dgatti\AppData\Local\Microsoft\Windows\Temporary Internet Files\Content.IE5\XT2MNKGZ\MC900048421[1].wm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95" y="5143295"/>
            <a:ext cx="611795" cy="611795"/>
          </a:xfrm>
          <a:prstGeom prst="rect">
            <a:avLst/>
          </a:prstGeom>
          <a:noFill/>
        </p:spPr>
      </p:pic>
      <p:pic>
        <p:nvPicPr>
          <p:cNvPr id="57" name="Picture 1" descr="C:\Users\dgatti\AppData\Local\Microsoft\Windows\Temporary Internet Files\Content.IE5\XT2MNKGZ\MC900048421[1].wm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95" y="5143295"/>
            <a:ext cx="611795" cy="611795"/>
          </a:xfrm>
          <a:prstGeom prst="rect">
            <a:avLst/>
          </a:prstGeom>
          <a:noFill/>
        </p:spPr>
      </p:pic>
      <p:cxnSp>
        <p:nvCxnSpPr>
          <p:cNvPr id="58" name="Straight Connector 57"/>
          <p:cNvCxnSpPr/>
          <p:nvPr/>
        </p:nvCxnSpPr>
        <p:spPr>
          <a:xfrm>
            <a:off x="7317395" y="1561895"/>
            <a:ext cx="0" cy="350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1" y="274638"/>
            <a:ext cx="8153640" cy="596630"/>
          </a:xfrm>
        </p:spPr>
        <p:txBody>
          <a:bodyPr/>
          <a:lstStyle/>
          <a:p>
            <a:r>
              <a:rPr lang="en-US" dirty="0" smtClean="0"/>
              <a:t>Benzene Study Endpoints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72862" y="1155939"/>
            <a:ext cx="8153638" cy="4804913"/>
          </a:xfrm>
        </p:spPr>
        <p:txBody>
          <a:bodyPr/>
          <a:lstStyle/>
          <a:p>
            <a:r>
              <a:rPr lang="en-US" dirty="0" smtClean="0"/>
              <a:t>Pre- and post-exposure </a:t>
            </a:r>
            <a:r>
              <a:rPr lang="en-US" u="sng" dirty="0" smtClean="0"/>
              <a:t>blood</a:t>
            </a:r>
          </a:p>
          <a:p>
            <a:r>
              <a:rPr lang="en-US" dirty="0" smtClean="0"/>
              <a:t>Post-exposure </a:t>
            </a:r>
            <a:r>
              <a:rPr lang="en-US" u="sng" dirty="0" smtClean="0"/>
              <a:t>bone marrow</a:t>
            </a:r>
          </a:p>
          <a:p>
            <a:r>
              <a:rPr lang="en-US" dirty="0" smtClean="0"/>
              <a:t>Proportion of micronucleated reticulocytes (MN-RET)</a:t>
            </a:r>
          </a:p>
          <a:p>
            <a:pPr lvl="1"/>
            <a:r>
              <a:rPr lang="en-US" dirty="0" smtClean="0"/>
              <a:t>Measure of chromosomal damage</a:t>
            </a:r>
          </a:p>
          <a:p>
            <a:r>
              <a:rPr lang="en-US" dirty="0" smtClean="0"/>
              <a:t>French, JE, et.al, </a:t>
            </a:r>
            <a:r>
              <a:rPr lang="en-US" i="1" dirty="0" err="1" smtClean="0"/>
              <a:t>Env</a:t>
            </a:r>
            <a:r>
              <a:rPr lang="en-US" i="1" dirty="0" smtClean="0"/>
              <a:t>. Health </a:t>
            </a:r>
            <a:r>
              <a:rPr lang="en-US" i="1" dirty="0" err="1" smtClean="0"/>
              <a:t>Persp</a:t>
            </a:r>
            <a:r>
              <a:rPr lang="en-US" i="1" dirty="0" smtClean="0"/>
              <a:t>.</a:t>
            </a:r>
            <a:r>
              <a:rPr lang="en-US" dirty="0" smtClean="0"/>
              <a:t>, 2014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www.ncbi.nlm.nih.gov/pubmed/25376053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1" y="274638"/>
            <a:ext cx="8153640" cy="596630"/>
          </a:xfrm>
        </p:spPr>
        <p:txBody>
          <a:bodyPr/>
          <a:lstStyle/>
          <a:p>
            <a:r>
              <a:rPr lang="en-US" dirty="0" smtClean="0"/>
              <a:t>Bone Marrow MN-RET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-2270"/>
          <a:stretch/>
        </p:blipFill>
        <p:spPr>
          <a:xfrm>
            <a:off x="850616" y="1051560"/>
            <a:ext cx="6826893" cy="4853239"/>
          </a:xfrm>
        </p:spPr>
      </p:pic>
      <p:sp>
        <p:nvSpPr>
          <p:cNvPr id="10" name="TextBox 9"/>
          <p:cNvSpPr txBox="1"/>
          <p:nvPr/>
        </p:nvSpPr>
        <p:spPr>
          <a:xfrm>
            <a:off x="7479104" y="4987539"/>
            <a:ext cx="1604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DNA</a:t>
            </a:r>
          </a:p>
          <a:p>
            <a:pPr algn="ctr"/>
            <a:r>
              <a:rPr lang="en-US" sz="2400" dirty="0" smtClean="0"/>
              <a:t>Damage</a:t>
            </a:r>
            <a:endParaRPr lang="en-US" sz="2400" dirty="0"/>
          </a:p>
        </p:txBody>
      </p:sp>
      <p:sp>
        <p:nvSpPr>
          <p:cNvPr id="11" name="Down Arrow 10"/>
          <p:cNvSpPr/>
          <p:nvPr/>
        </p:nvSpPr>
        <p:spPr>
          <a:xfrm rot="10800000">
            <a:off x="8048445" y="1388853"/>
            <a:ext cx="414068" cy="3303917"/>
          </a:xfrm>
          <a:prstGeom prst="downArrow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360362" y="0"/>
            <a:ext cx="869358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b="1" dirty="0">
                <a:latin typeface="Arial" panose="020B0604020202020204" pitchFamily="34" charset="0"/>
              </a:rPr>
              <a:t>The production of recombinant inbred lines by </a:t>
            </a:r>
            <a:r>
              <a:rPr lang="en-GB" altLang="en-US" b="1" dirty="0" err="1">
                <a:latin typeface="Arial" panose="020B0604020202020204" pitchFamily="34" charset="0"/>
              </a:rPr>
              <a:t>selfing</a:t>
            </a:r>
            <a:r>
              <a:rPr lang="en-GB" altLang="en-US" b="1" dirty="0">
                <a:latin typeface="Arial" panose="020B0604020202020204" pitchFamily="34" charset="0"/>
              </a:rPr>
              <a:t> (A) and by sibling mating (B).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852488"/>
            <a:ext cx="8331270" cy="500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720484" y="6024563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b="1" dirty="0">
                <a:latin typeface="Arial" panose="020B0604020202020204" pitchFamily="34" charset="0"/>
              </a:rPr>
              <a:t>Karl W. Broman Genetics 2005;169:1133-1146</a:t>
            </a:r>
          </a:p>
        </p:txBody>
      </p:sp>
    </p:spTree>
    <p:extLst>
      <p:ext uri="{BB962C8B-B14F-4D97-AF65-F5344CB8AC3E}">
        <p14:creationId xmlns:p14="http://schemas.microsoft.com/office/powerpoint/2010/main" val="165564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1" y="274638"/>
            <a:ext cx="8153640" cy="596630"/>
          </a:xfrm>
        </p:spPr>
        <p:txBody>
          <a:bodyPr/>
          <a:lstStyle/>
          <a:p>
            <a:r>
              <a:rPr lang="en-US" dirty="0" smtClean="0"/>
              <a:t>Linkage Mapping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3849" y="1155939"/>
            <a:ext cx="7090913" cy="4804913"/>
          </a:xfrm>
        </p:spPr>
        <p:txBody>
          <a:bodyPr/>
          <a:lstStyle/>
          <a:p>
            <a:r>
              <a:rPr lang="en-US" dirty="0"/>
              <a:t>Map with 150 samples from 100 ppm dose.</a:t>
            </a:r>
          </a:p>
          <a:p>
            <a:endParaRPr lang="en-US" dirty="0" smtClean="0"/>
          </a:p>
          <a:p>
            <a:endParaRPr lang="en-US" dirty="0"/>
          </a:p>
          <a:p>
            <a:pPr>
              <a:buNone/>
            </a:pPr>
            <a:r>
              <a:rPr lang="en-US" i="1" dirty="0" smtClean="0"/>
              <a:t>	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= phenotype for sample </a:t>
            </a:r>
            <a:r>
              <a:rPr lang="en-US" i="1" dirty="0" err="1" smtClean="0"/>
              <a:t>i</a:t>
            </a:r>
            <a:r>
              <a:rPr lang="en-US" dirty="0" smtClean="0"/>
              <a:t>.</a:t>
            </a:r>
            <a:endParaRPr lang="en-US" i="1" baseline="-25000" dirty="0"/>
          </a:p>
          <a:p>
            <a:pPr>
              <a:buNone/>
            </a:pPr>
            <a:r>
              <a:rPr lang="en-US" i="1" dirty="0" smtClean="0">
                <a:latin typeface="Symbol" pitchFamily="18" charset="2"/>
              </a:rPr>
              <a:t>	</a:t>
            </a:r>
            <a:r>
              <a:rPr lang="en-US" i="1" dirty="0" err="1" smtClean="0">
                <a:latin typeface="Symbol" pitchFamily="18" charset="2"/>
              </a:rPr>
              <a:t>b</a:t>
            </a:r>
            <a:r>
              <a:rPr lang="en-US" i="1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/>
              <a:t>= founder allele effect </a:t>
            </a:r>
            <a:r>
              <a:rPr lang="en-US" dirty="0" smtClean="0"/>
              <a:t>for founder </a:t>
            </a:r>
            <a:r>
              <a:rPr lang="en-US" i="1" dirty="0"/>
              <a:t>j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i="1" dirty="0" smtClean="0"/>
              <a:t>	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ij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founder haplotype contribution </a:t>
            </a:r>
            <a:r>
              <a:rPr lang="en-US" dirty="0"/>
              <a:t>for sample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smtClean="0"/>
              <a:t>			</a:t>
            </a:r>
            <a:r>
              <a:rPr lang="en-US" dirty="0" smtClean="0"/>
              <a:t>for </a:t>
            </a:r>
            <a:r>
              <a:rPr lang="en-US" dirty="0"/>
              <a:t>founder</a:t>
            </a:r>
            <a:r>
              <a:rPr lang="en-US" dirty="0" smtClean="0"/>
              <a:t> </a:t>
            </a:r>
            <a:r>
              <a:rPr lang="en-US" i="1" dirty="0"/>
              <a:t>j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smtClean="0">
                <a:latin typeface="Symbol" pitchFamily="18" charset="2"/>
              </a:rPr>
              <a:t>	l</a:t>
            </a:r>
            <a:r>
              <a:rPr lang="en-US" baseline="-25000" dirty="0" smtClean="0">
                <a:latin typeface="+mn-lt"/>
              </a:rPr>
              <a:t>i</a:t>
            </a:r>
            <a:r>
              <a:rPr lang="en-US" dirty="0" smtClean="0">
                <a:latin typeface="Symbol" pitchFamily="18" charset="2"/>
              </a:rPr>
              <a:t> </a:t>
            </a:r>
            <a:r>
              <a:rPr lang="en-US" dirty="0"/>
              <a:t>= correction for population structure.</a:t>
            </a:r>
            <a:endParaRPr lang="en-US" dirty="0">
              <a:latin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624868"/>
              </p:ext>
            </p:extLst>
          </p:nvPr>
        </p:nvGraphicFramePr>
        <p:xfrm>
          <a:off x="2843213" y="1509713"/>
          <a:ext cx="3189287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8" name="Equation" r:id="rId3" imgW="1269720" imgH="444240" progId="Equation.3">
                  <p:embed/>
                </p:oleObj>
              </mc:Choice>
              <mc:Fallback>
                <p:oleObj name="Equation" r:id="rId3" imgW="12697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509713"/>
                        <a:ext cx="3189287" cy="1436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084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1" y="331425"/>
            <a:ext cx="8153640" cy="596630"/>
          </a:xfrm>
        </p:spPr>
        <p:txBody>
          <a:bodyPr/>
          <a:lstStyle/>
          <a:p>
            <a:r>
              <a:rPr lang="en-US" dirty="0" smtClean="0"/>
              <a:t>QTL Plot of Bone Marrow MN-RET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8" r="4600" b="19338"/>
          <a:stretch/>
        </p:blipFill>
        <p:spPr>
          <a:xfrm>
            <a:off x="670590" y="1104177"/>
            <a:ext cx="7992601" cy="4218317"/>
          </a:xfrm>
        </p:spPr>
      </p:pic>
    </p:spTree>
    <p:extLst>
      <p:ext uri="{BB962C8B-B14F-4D97-AF65-F5344CB8AC3E}">
        <p14:creationId xmlns:p14="http://schemas.microsoft.com/office/powerpoint/2010/main" val="37047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1" y="274638"/>
            <a:ext cx="8153640" cy="596630"/>
          </a:xfrm>
        </p:spPr>
        <p:txBody>
          <a:bodyPr/>
          <a:lstStyle/>
          <a:p>
            <a:r>
              <a:rPr lang="en-US" dirty="0" smtClean="0"/>
              <a:t>The CAST allele is protective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2" b="-1456"/>
          <a:stretch/>
        </p:blipFill>
        <p:spPr>
          <a:xfrm>
            <a:off x="1302588" y="888520"/>
            <a:ext cx="7315635" cy="4980892"/>
          </a:xfrm>
        </p:spPr>
      </p:pic>
      <p:sp>
        <p:nvSpPr>
          <p:cNvPr id="9" name="TextBox 8"/>
          <p:cNvSpPr txBox="1"/>
          <p:nvPr/>
        </p:nvSpPr>
        <p:spPr>
          <a:xfrm>
            <a:off x="4787660" y="5684746"/>
            <a:ext cx="106967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Chr</a:t>
            </a:r>
            <a:r>
              <a:rPr lang="en-US" b="1" dirty="0" smtClean="0"/>
              <a:t> 10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9172" y="3041760"/>
            <a:ext cx="1457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DNA</a:t>
            </a:r>
          </a:p>
          <a:p>
            <a:pPr algn="ctr"/>
            <a:r>
              <a:rPr lang="en-US" sz="2400" dirty="0" smtClean="0"/>
              <a:t>Damage</a:t>
            </a:r>
            <a:endParaRPr lang="en-US" sz="2400" dirty="0"/>
          </a:p>
        </p:txBody>
      </p:sp>
      <p:sp>
        <p:nvSpPr>
          <p:cNvPr id="15" name="Down Arrow 14"/>
          <p:cNvSpPr/>
          <p:nvPr/>
        </p:nvSpPr>
        <p:spPr>
          <a:xfrm rot="10800000">
            <a:off x="836764" y="1061047"/>
            <a:ext cx="414068" cy="1949569"/>
          </a:xfrm>
          <a:prstGeom prst="downArrow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812875" y="1768414"/>
            <a:ext cx="5159433" cy="1992749"/>
          </a:xfrm>
          <a:custGeom>
            <a:avLst/>
            <a:gdLst>
              <a:gd name="connsiteX0" fmla="*/ 4520242 w 5107159"/>
              <a:gd name="connsiteY0" fmla="*/ 0 h 1992749"/>
              <a:gd name="connsiteX1" fmla="*/ 5106838 w 5107159"/>
              <a:gd name="connsiteY1" fmla="*/ 1061049 h 1992749"/>
              <a:gd name="connsiteX2" fmla="*/ 4451231 w 5107159"/>
              <a:gd name="connsiteY2" fmla="*/ 1828800 h 1992749"/>
              <a:gd name="connsiteX3" fmla="*/ 1837427 w 5107159"/>
              <a:gd name="connsiteY3" fmla="*/ 1768415 h 1992749"/>
              <a:gd name="connsiteX4" fmla="*/ 2363638 w 5107159"/>
              <a:gd name="connsiteY4" fmla="*/ 1975449 h 1992749"/>
              <a:gd name="connsiteX5" fmla="*/ 0 w 5107159"/>
              <a:gd name="connsiteY5" fmla="*/ 1966823 h 1992749"/>
              <a:gd name="connsiteX0" fmla="*/ 4520242 w 5107159"/>
              <a:gd name="connsiteY0" fmla="*/ 0 h 1992749"/>
              <a:gd name="connsiteX1" fmla="*/ 5106838 w 5107159"/>
              <a:gd name="connsiteY1" fmla="*/ 1061049 h 1992749"/>
              <a:gd name="connsiteX2" fmla="*/ 4451231 w 5107159"/>
              <a:gd name="connsiteY2" fmla="*/ 1708030 h 1992749"/>
              <a:gd name="connsiteX3" fmla="*/ 1837427 w 5107159"/>
              <a:gd name="connsiteY3" fmla="*/ 1768415 h 1992749"/>
              <a:gd name="connsiteX4" fmla="*/ 2363638 w 5107159"/>
              <a:gd name="connsiteY4" fmla="*/ 1975449 h 1992749"/>
              <a:gd name="connsiteX5" fmla="*/ 0 w 5107159"/>
              <a:gd name="connsiteY5" fmla="*/ 1966823 h 1992749"/>
              <a:gd name="connsiteX0" fmla="*/ 4520242 w 5098542"/>
              <a:gd name="connsiteY0" fmla="*/ 0 h 1992749"/>
              <a:gd name="connsiteX1" fmla="*/ 5098212 w 5098542"/>
              <a:gd name="connsiteY1" fmla="*/ 888520 h 1992749"/>
              <a:gd name="connsiteX2" fmla="*/ 4451231 w 5098542"/>
              <a:gd name="connsiteY2" fmla="*/ 1708030 h 1992749"/>
              <a:gd name="connsiteX3" fmla="*/ 1837427 w 5098542"/>
              <a:gd name="connsiteY3" fmla="*/ 1768415 h 1992749"/>
              <a:gd name="connsiteX4" fmla="*/ 2363638 w 5098542"/>
              <a:gd name="connsiteY4" fmla="*/ 1975449 h 1992749"/>
              <a:gd name="connsiteX5" fmla="*/ 0 w 5098542"/>
              <a:gd name="connsiteY5" fmla="*/ 1966823 h 1992749"/>
              <a:gd name="connsiteX0" fmla="*/ 4520242 w 5099340"/>
              <a:gd name="connsiteY0" fmla="*/ 0 h 1992749"/>
              <a:gd name="connsiteX1" fmla="*/ 5098212 w 5099340"/>
              <a:gd name="connsiteY1" fmla="*/ 888520 h 1992749"/>
              <a:gd name="connsiteX2" fmla="*/ 4451231 w 5099340"/>
              <a:gd name="connsiteY2" fmla="*/ 1708030 h 1992749"/>
              <a:gd name="connsiteX3" fmla="*/ 1837427 w 5099340"/>
              <a:gd name="connsiteY3" fmla="*/ 1768415 h 1992749"/>
              <a:gd name="connsiteX4" fmla="*/ 2363638 w 5099340"/>
              <a:gd name="connsiteY4" fmla="*/ 1975449 h 1992749"/>
              <a:gd name="connsiteX5" fmla="*/ 0 w 5099340"/>
              <a:gd name="connsiteY5" fmla="*/ 1966823 h 1992749"/>
              <a:gd name="connsiteX0" fmla="*/ 4520242 w 5133659"/>
              <a:gd name="connsiteY0" fmla="*/ 0 h 1992749"/>
              <a:gd name="connsiteX1" fmla="*/ 5132717 w 5133659"/>
              <a:gd name="connsiteY1" fmla="*/ 724618 h 1992749"/>
              <a:gd name="connsiteX2" fmla="*/ 4451231 w 5133659"/>
              <a:gd name="connsiteY2" fmla="*/ 1708030 h 1992749"/>
              <a:gd name="connsiteX3" fmla="*/ 1837427 w 5133659"/>
              <a:gd name="connsiteY3" fmla="*/ 1768415 h 1992749"/>
              <a:gd name="connsiteX4" fmla="*/ 2363638 w 5133659"/>
              <a:gd name="connsiteY4" fmla="*/ 1975449 h 1992749"/>
              <a:gd name="connsiteX5" fmla="*/ 0 w 5133659"/>
              <a:gd name="connsiteY5" fmla="*/ 1966823 h 1992749"/>
              <a:gd name="connsiteX0" fmla="*/ 4520242 w 5133659"/>
              <a:gd name="connsiteY0" fmla="*/ 0 h 1992749"/>
              <a:gd name="connsiteX1" fmla="*/ 5132717 w 5133659"/>
              <a:gd name="connsiteY1" fmla="*/ 724618 h 1992749"/>
              <a:gd name="connsiteX2" fmla="*/ 4451231 w 5133659"/>
              <a:gd name="connsiteY2" fmla="*/ 1708030 h 1992749"/>
              <a:gd name="connsiteX3" fmla="*/ 1837427 w 5133659"/>
              <a:gd name="connsiteY3" fmla="*/ 1768415 h 1992749"/>
              <a:gd name="connsiteX4" fmla="*/ 2363638 w 5133659"/>
              <a:gd name="connsiteY4" fmla="*/ 1975449 h 1992749"/>
              <a:gd name="connsiteX5" fmla="*/ 0 w 5133659"/>
              <a:gd name="connsiteY5" fmla="*/ 1966823 h 1992749"/>
              <a:gd name="connsiteX0" fmla="*/ 4520242 w 5142247"/>
              <a:gd name="connsiteY0" fmla="*/ 0 h 1992749"/>
              <a:gd name="connsiteX1" fmla="*/ 5141343 w 5142247"/>
              <a:gd name="connsiteY1" fmla="*/ 828135 h 1992749"/>
              <a:gd name="connsiteX2" fmla="*/ 4451231 w 5142247"/>
              <a:gd name="connsiteY2" fmla="*/ 1708030 h 1992749"/>
              <a:gd name="connsiteX3" fmla="*/ 1837427 w 5142247"/>
              <a:gd name="connsiteY3" fmla="*/ 1768415 h 1992749"/>
              <a:gd name="connsiteX4" fmla="*/ 2363638 w 5142247"/>
              <a:gd name="connsiteY4" fmla="*/ 1975449 h 1992749"/>
              <a:gd name="connsiteX5" fmla="*/ 0 w 5142247"/>
              <a:gd name="connsiteY5" fmla="*/ 1966823 h 1992749"/>
              <a:gd name="connsiteX0" fmla="*/ 4520242 w 5159433"/>
              <a:gd name="connsiteY0" fmla="*/ 0 h 1992749"/>
              <a:gd name="connsiteX1" fmla="*/ 5158596 w 5159433"/>
              <a:gd name="connsiteY1" fmla="*/ 776376 h 1992749"/>
              <a:gd name="connsiteX2" fmla="*/ 4451231 w 5159433"/>
              <a:gd name="connsiteY2" fmla="*/ 1708030 h 1992749"/>
              <a:gd name="connsiteX3" fmla="*/ 1837427 w 5159433"/>
              <a:gd name="connsiteY3" fmla="*/ 1768415 h 1992749"/>
              <a:gd name="connsiteX4" fmla="*/ 2363638 w 5159433"/>
              <a:gd name="connsiteY4" fmla="*/ 1975449 h 1992749"/>
              <a:gd name="connsiteX5" fmla="*/ 0 w 5159433"/>
              <a:gd name="connsiteY5" fmla="*/ 1966823 h 199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59433" h="1992749">
                <a:moveTo>
                  <a:pt x="4520242" y="0"/>
                </a:moveTo>
                <a:cubicBezTo>
                  <a:pt x="5026325" y="127958"/>
                  <a:pt x="5144219" y="474451"/>
                  <a:pt x="5158596" y="776376"/>
                </a:cubicBezTo>
                <a:cubicBezTo>
                  <a:pt x="5172973" y="1078301"/>
                  <a:pt x="5004759" y="1542690"/>
                  <a:pt x="4451231" y="1708030"/>
                </a:cubicBezTo>
                <a:cubicBezTo>
                  <a:pt x="3897703" y="1873370"/>
                  <a:pt x="2185359" y="1723845"/>
                  <a:pt x="1837427" y="1768415"/>
                </a:cubicBezTo>
                <a:cubicBezTo>
                  <a:pt x="1489495" y="1812985"/>
                  <a:pt x="2669876" y="1942381"/>
                  <a:pt x="2363638" y="1975449"/>
                </a:cubicBezTo>
                <a:cubicBezTo>
                  <a:pt x="2057400" y="2008517"/>
                  <a:pt x="1028700" y="1987670"/>
                  <a:pt x="0" y="1966823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1" y="274638"/>
            <a:ext cx="8153640" cy="596630"/>
          </a:xfrm>
        </p:spPr>
        <p:txBody>
          <a:bodyPr/>
          <a:lstStyle/>
          <a:p>
            <a:r>
              <a:rPr lang="en-US" dirty="0" smtClean="0"/>
              <a:t>The CAST allele is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070" y="795158"/>
            <a:ext cx="6574271" cy="482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628181" y="5009071"/>
            <a:ext cx="1167442" cy="24441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311213" y="2018583"/>
            <a:ext cx="629728" cy="155276"/>
          </a:xfrm>
          <a:prstGeom prst="rightArrow">
            <a:avLst/>
          </a:prstGeom>
          <a:solidFill>
            <a:srgbClr val="92D05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86406" y="2842989"/>
            <a:ext cx="401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Prop. MN-RET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797718" y="5287875"/>
            <a:ext cx="401128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Genotype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971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162344"/>
            <a:ext cx="7885057" cy="563562"/>
          </a:xfrm>
        </p:spPr>
        <p:txBody>
          <a:bodyPr/>
          <a:lstStyle/>
          <a:p>
            <a:r>
              <a:rPr lang="en-US" sz="2400" dirty="0" smtClean="0"/>
              <a:t>Association Mapping to narrow candidate gene list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005840"/>
            <a:ext cx="7885057" cy="4785360"/>
          </a:xfrm>
        </p:spPr>
        <p:txBody>
          <a:bodyPr/>
          <a:lstStyle/>
          <a:p>
            <a:r>
              <a:rPr lang="en-US" dirty="0" smtClean="0"/>
              <a:t>Founders have been sequenced.</a:t>
            </a:r>
          </a:p>
          <a:p>
            <a:r>
              <a:rPr lang="en-US" dirty="0" smtClean="0"/>
              <a:t>We have founder haplotypes for the DO.</a:t>
            </a:r>
          </a:p>
          <a:p>
            <a:r>
              <a:rPr lang="en-US" dirty="0" smtClean="0"/>
              <a:t>Map founder sequences onto DO.</a:t>
            </a:r>
          </a:p>
          <a:p>
            <a:r>
              <a:rPr lang="en-US" dirty="0" smtClean="0"/>
              <a:t>QTL map using smaller, three genotype model.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1" y="3467300"/>
            <a:ext cx="7074570" cy="23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162344"/>
            <a:ext cx="7885057" cy="563562"/>
          </a:xfrm>
        </p:spPr>
        <p:txBody>
          <a:bodyPr/>
          <a:lstStyle/>
          <a:p>
            <a:r>
              <a:rPr lang="en-US" sz="2400" dirty="0" smtClean="0"/>
              <a:t>Association Mapping to narrow candidate gene list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005840"/>
            <a:ext cx="7885057" cy="4785360"/>
          </a:xfrm>
        </p:spPr>
        <p:txBody>
          <a:bodyPr/>
          <a:lstStyle/>
          <a:p>
            <a:r>
              <a:rPr lang="en-US" dirty="0" smtClean="0"/>
              <a:t>Founders have been sequenced.</a:t>
            </a:r>
          </a:p>
          <a:p>
            <a:r>
              <a:rPr lang="en-US" dirty="0" smtClean="0"/>
              <a:t>We have founder haplotypes for the DO.</a:t>
            </a:r>
          </a:p>
          <a:p>
            <a:r>
              <a:rPr lang="en-US" dirty="0" smtClean="0"/>
              <a:t>Map founder sequences onto DO.</a:t>
            </a:r>
          </a:p>
          <a:p>
            <a:r>
              <a:rPr lang="en-US" dirty="0" smtClean="0"/>
              <a:t>QTL map using smaller, three genotype model.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027122"/>
              </p:ext>
            </p:extLst>
          </p:nvPr>
        </p:nvGraphicFramePr>
        <p:xfrm>
          <a:off x="1302588" y="4537491"/>
          <a:ext cx="2613808" cy="815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726"/>
                <a:gridCol w="326726"/>
                <a:gridCol w="326726"/>
                <a:gridCol w="326726"/>
                <a:gridCol w="326726"/>
                <a:gridCol w="326726"/>
                <a:gridCol w="326726"/>
                <a:gridCol w="326726"/>
              </a:tblGrid>
              <a:tr h="40787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</a:t>
                      </a:r>
                      <a:endParaRPr lang="en-US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99CC"/>
                          </a:solidFill>
                        </a:rPr>
                        <a:t>C</a:t>
                      </a:r>
                      <a:endParaRPr lang="en-US" b="1" dirty="0">
                        <a:solidFill>
                          <a:srgbClr val="FF99CC"/>
                        </a:solidFill>
                      </a:endParaRPr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D</a:t>
                      </a:r>
                      <a:endParaRPr lang="en-US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US" b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F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G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C00FF"/>
                          </a:solidFill>
                        </a:rPr>
                        <a:t>H</a:t>
                      </a:r>
                      <a:endParaRPr lang="en-US" b="1" dirty="0">
                        <a:solidFill>
                          <a:srgbClr val="CC00FF"/>
                        </a:solidFill>
                      </a:endParaRPr>
                    </a:p>
                  </a:txBody>
                  <a:tcPr marL="45720" marR="45720" marT="27432" marB="27432" anchor="ctr"/>
                </a:tc>
              </a:tr>
              <a:tr h="4078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45720" marR="45720" marT="27432" marB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45720" marR="45720" marT="27432" marB="27432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36117"/>
              </p:ext>
            </p:extLst>
          </p:nvPr>
        </p:nvGraphicFramePr>
        <p:xfrm>
          <a:off x="4968813" y="3838535"/>
          <a:ext cx="197742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713"/>
                <a:gridCol w="641685"/>
                <a:gridCol w="77002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DO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Geno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r>
                        <a:rPr lang="en-US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en-US" b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BB</a:t>
                      </a:r>
                      <a:endParaRPr lang="en-US" b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r>
                        <a:rPr lang="en-US" b="1" dirty="0" smtClean="0">
                          <a:solidFill>
                            <a:srgbClr val="FF99CC"/>
                          </a:solidFill>
                        </a:rPr>
                        <a:t>C</a:t>
                      </a:r>
                      <a:endParaRPr lang="en-US" b="1" dirty="0">
                        <a:solidFill>
                          <a:srgbClr val="FF99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0+0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B</a:t>
                      </a:r>
                      <a:r>
                        <a:rPr lang="en-US" b="1" dirty="0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US" b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D</a:t>
                      </a:r>
                      <a:r>
                        <a:rPr lang="en-US" b="1" dirty="0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US" b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045789" y="4735902"/>
            <a:ext cx="707366" cy="42269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 descr="f2.qtl.examp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20" y="4222936"/>
            <a:ext cx="1791609" cy="13757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07179" y="5494422"/>
            <a:ext cx="40907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40316" y="5502443"/>
            <a:ext cx="40907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73452" y="5502443"/>
            <a:ext cx="40907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1390" y="4050632"/>
            <a:ext cx="269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Sanger SNP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1" y="253323"/>
            <a:ext cx="8153640" cy="596630"/>
          </a:xfrm>
        </p:spPr>
        <p:txBody>
          <a:bodyPr/>
          <a:lstStyle/>
          <a:p>
            <a:r>
              <a:rPr lang="en-US" sz="2800" dirty="0" smtClean="0"/>
              <a:t>Sult3a1 and Gm4794 are </a:t>
            </a:r>
            <a:r>
              <a:rPr lang="en-US" sz="2800" dirty="0" err="1" smtClean="0"/>
              <a:t>sulfotransferases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15" y="1187786"/>
            <a:ext cx="5538159" cy="5092364"/>
          </a:xfrm>
        </p:spPr>
      </p:pic>
    </p:spTree>
    <p:extLst>
      <p:ext uri="{BB962C8B-B14F-4D97-AF65-F5344CB8AC3E}">
        <p14:creationId xmlns:p14="http://schemas.microsoft.com/office/powerpoint/2010/main" val="37133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68" y="1164102"/>
            <a:ext cx="4597880" cy="53728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0" y="590205"/>
            <a:ext cx="8153640" cy="596630"/>
          </a:xfrm>
        </p:spPr>
        <p:txBody>
          <a:bodyPr/>
          <a:lstStyle/>
          <a:p>
            <a:r>
              <a:rPr lang="en-US" dirty="0" smtClean="0"/>
              <a:t>Sult3a1 and Gm4794 have high expression in CAST livers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01668" y="6398418"/>
            <a:ext cx="29081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http://cgd.jax.org/gem/strainsurvey26/v1</a:t>
            </a:r>
          </a:p>
        </p:txBody>
      </p:sp>
    </p:spTree>
    <p:extLst>
      <p:ext uri="{BB962C8B-B14F-4D97-AF65-F5344CB8AC3E}">
        <p14:creationId xmlns:p14="http://schemas.microsoft.com/office/powerpoint/2010/main" val="14550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0" y="590205"/>
            <a:ext cx="8153640" cy="596630"/>
          </a:xfrm>
        </p:spPr>
        <p:txBody>
          <a:bodyPr/>
          <a:lstStyle/>
          <a:p>
            <a:r>
              <a:rPr lang="en-US" sz="3200" dirty="0" smtClean="0"/>
              <a:t>The CAST allele of Sult3a1 &amp; Gm4794 is more highly expressed than other alleles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55422" y="6185713"/>
            <a:ext cx="30875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French JE, et al., </a:t>
            </a:r>
            <a:r>
              <a:rPr lang="en-US" sz="1200" i="1" dirty="0" err="1" smtClean="0"/>
              <a:t>Env</a:t>
            </a:r>
            <a:r>
              <a:rPr lang="en-US" sz="1200" i="1" dirty="0" smtClean="0"/>
              <a:t>. Health </a:t>
            </a:r>
            <a:r>
              <a:rPr lang="en-US" sz="1200" i="1" dirty="0" err="1" smtClean="0"/>
              <a:t>Persp</a:t>
            </a:r>
            <a:r>
              <a:rPr lang="en-US" sz="1200" i="1" dirty="0" smtClean="0"/>
              <a:t>.</a:t>
            </a:r>
            <a:r>
              <a:rPr lang="en-US" sz="1200" dirty="0" smtClean="0"/>
              <a:t>, 2015</a:t>
            </a:r>
            <a:endParaRPr lang="en-US" sz="1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6"/>
          <a:stretch/>
        </p:blipFill>
        <p:spPr>
          <a:xfrm>
            <a:off x="1905001" y="1320800"/>
            <a:ext cx="5875866" cy="4864058"/>
          </a:xfrm>
        </p:spPr>
      </p:pic>
    </p:spTree>
    <p:extLst>
      <p:ext uri="{BB962C8B-B14F-4D97-AF65-F5344CB8AC3E}">
        <p14:creationId xmlns:p14="http://schemas.microsoft.com/office/powerpoint/2010/main" val="133304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88" y="3281400"/>
            <a:ext cx="6928012" cy="283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0" y="624709"/>
            <a:ext cx="8153640" cy="596630"/>
          </a:xfrm>
        </p:spPr>
        <p:txBody>
          <a:bodyPr/>
          <a:lstStyle/>
          <a:p>
            <a:r>
              <a:rPr lang="en-US" dirty="0" smtClean="0"/>
              <a:t>CAST/EiJ has a copy number gain of </a:t>
            </a:r>
            <a:r>
              <a:rPr lang="en-US" dirty="0" err="1"/>
              <a:t>s</a:t>
            </a:r>
            <a:r>
              <a:rPr lang="en-US" dirty="0" err="1" smtClean="0"/>
              <a:t>ulfotransferases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91" y="1600200"/>
            <a:ext cx="6786652" cy="16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97543" y="3291306"/>
            <a:ext cx="42504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http://www.sanger.ac.uk/sanger/Mouse_SnpViewer/rel-1303</a:t>
            </a:r>
          </a:p>
        </p:txBody>
      </p:sp>
      <p:sp>
        <p:nvSpPr>
          <p:cNvPr id="9" name="Rectangle 8"/>
          <p:cNvSpPr/>
          <p:nvPr/>
        </p:nvSpPr>
        <p:spPr>
          <a:xfrm>
            <a:off x="7185802" y="5791200"/>
            <a:ext cx="1752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</a:t>
            </a:r>
            <a:r>
              <a:rPr lang="en-US" sz="1200" dirty="0" smtClean="0"/>
              <a:t>://ensembl.org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547268" y="3892096"/>
            <a:ext cx="1112807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Sult3a2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63156" y="4473211"/>
            <a:ext cx="1035169" cy="36933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Sult3a1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559375"/>
          </a:xfrm>
        </p:spPr>
        <p:txBody>
          <a:bodyPr/>
          <a:lstStyle/>
          <a:p>
            <a:r>
              <a:rPr lang="en-US" dirty="0" smtClean="0"/>
              <a:t>Red Blood Cell (RBC) counts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plot of Peters4 RBC_M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09" y="834013"/>
            <a:ext cx="7754891" cy="53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0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0" y="624709"/>
            <a:ext cx="8153640" cy="596630"/>
          </a:xfrm>
        </p:spPr>
        <p:txBody>
          <a:bodyPr/>
          <a:lstStyle/>
          <a:p>
            <a:r>
              <a:rPr lang="en-US" dirty="0" smtClean="0"/>
              <a:t>CAST/EiJ has a copy number gain of </a:t>
            </a:r>
            <a:r>
              <a:rPr lang="en-US" dirty="0" err="1"/>
              <a:t>s</a:t>
            </a:r>
            <a:r>
              <a:rPr lang="en-US" dirty="0" err="1" smtClean="0"/>
              <a:t>ulfotransferases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13314" name="Picture 2" descr="D:\045_NIEHS_DO_Benzene\manuscript\revision2\figures\French.et.al.Sup.Figu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90" y="1243797"/>
            <a:ext cx="4812126" cy="509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8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0" y="248757"/>
            <a:ext cx="8153640" cy="596630"/>
          </a:xfrm>
        </p:spPr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89185" y="6141650"/>
            <a:ext cx="25275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smtClean="0"/>
              <a:t>www.crios.be/Benzene/</a:t>
            </a:r>
            <a:endParaRPr lang="en-US" sz="1200" dirty="0"/>
          </a:p>
        </p:txBody>
      </p:sp>
      <p:pic>
        <p:nvPicPr>
          <p:cNvPr id="12290" name="Picture 2" descr="http://www.crios.be/Benzene/metabolism%20benzene.gi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5" y="1014742"/>
            <a:ext cx="3564606" cy="50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68545" y="5472657"/>
            <a:ext cx="3770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Metabolite produces ROS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3122762" y="5609077"/>
            <a:ext cx="534838" cy="22428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942936" y="3278672"/>
            <a:ext cx="3318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Sulfate conjugation leads to excretion</a:t>
            </a:r>
            <a:endParaRPr lang="en-US" sz="2400" dirty="0"/>
          </a:p>
        </p:txBody>
      </p:sp>
      <p:sp>
        <p:nvSpPr>
          <p:cNvPr id="12" name="Freeform 11"/>
          <p:cNvSpPr/>
          <p:nvPr/>
        </p:nvSpPr>
        <p:spPr>
          <a:xfrm>
            <a:off x="4433977" y="2794957"/>
            <a:ext cx="655608" cy="879895"/>
          </a:xfrm>
          <a:custGeom>
            <a:avLst/>
            <a:gdLst>
              <a:gd name="connsiteX0" fmla="*/ 629728 w 629728"/>
              <a:gd name="connsiteY0" fmla="*/ 871268 h 871268"/>
              <a:gd name="connsiteX1" fmla="*/ 146649 w 629728"/>
              <a:gd name="connsiteY1" fmla="*/ 543464 h 871268"/>
              <a:gd name="connsiteX2" fmla="*/ 621101 w 629728"/>
              <a:gd name="connsiteY2" fmla="*/ 94890 h 871268"/>
              <a:gd name="connsiteX3" fmla="*/ 0 w 629728"/>
              <a:gd name="connsiteY3" fmla="*/ 0 h 871268"/>
              <a:gd name="connsiteX0" fmla="*/ 655608 w 655608"/>
              <a:gd name="connsiteY0" fmla="*/ 879895 h 879895"/>
              <a:gd name="connsiteX1" fmla="*/ 172529 w 655608"/>
              <a:gd name="connsiteY1" fmla="*/ 552091 h 879895"/>
              <a:gd name="connsiteX2" fmla="*/ 646981 w 655608"/>
              <a:gd name="connsiteY2" fmla="*/ 103517 h 879895"/>
              <a:gd name="connsiteX3" fmla="*/ 0 w 655608"/>
              <a:gd name="connsiteY3" fmla="*/ 0 h 87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608" h="879895">
                <a:moveTo>
                  <a:pt x="655608" y="879895"/>
                </a:moveTo>
                <a:cubicBezTo>
                  <a:pt x="414787" y="780691"/>
                  <a:pt x="173967" y="681487"/>
                  <a:pt x="172529" y="552091"/>
                </a:cubicBezTo>
                <a:cubicBezTo>
                  <a:pt x="171091" y="422695"/>
                  <a:pt x="675736" y="195532"/>
                  <a:pt x="646981" y="103517"/>
                </a:cubicBezTo>
                <a:cubicBezTo>
                  <a:pt x="618226" y="11502"/>
                  <a:pt x="298330" y="2156"/>
                  <a:pt x="0" y="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416724" y="3692106"/>
            <a:ext cx="760621" cy="898555"/>
          </a:xfrm>
          <a:custGeom>
            <a:avLst/>
            <a:gdLst>
              <a:gd name="connsiteX0" fmla="*/ 517585 w 595293"/>
              <a:gd name="connsiteY0" fmla="*/ 0 h 898555"/>
              <a:gd name="connsiteX1" fmla="*/ 43132 w 595293"/>
              <a:gd name="connsiteY1" fmla="*/ 379562 h 898555"/>
              <a:gd name="connsiteX2" fmla="*/ 595223 w 595293"/>
              <a:gd name="connsiteY2" fmla="*/ 828136 h 898555"/>
              <a:gd name="connsiteX3" fmla="*/ 0 w 595293"/>
              <a:gd name="connsiteY3" fmla="*/ 897147 h 898555"/>
              <a:gd name="connsiteX0" fmla="*/ 681487 w 760621"/>
              <a:gd name="connsiteY0" fmla="*/ 0 h 898555"/>
              <a:gd name="connsiteX1" fmla="*/ 207034 w 760621"/>
              <a:gd name="connsiteY1" fmla="*/ 379562 h 898555"/>
              <a:gd name="connsiteX2" fmla="*/ 759125 w 760621"/>
              <a:gd name="connsiteY2" fmla="*/ 828136 h 898555"/>
              <a:gd name="connsiteX3" fmla="*/ 0 w 760621"/>
              <a:gd name="connsiteY3" fmla="*/ 897147 h 89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621" h="898555">
                <a:moveTo>
                  <a:pt x="681487" y="0"/>
                </a:moveTo>
                <a:cubicBezTo>
                  <a:pt x="437790" y="120769"/>
                  <a:pt x="194094" y="241539"/>
                  <a:pt x="207034" y="379562"/>
                </a:cubicBezTo>
                <a:cubicBezTo>
                  <a:pt x="219974" y="517585"/>
                  <a:pt x="793631" y="741872"/>
                  <a:pt x="759125" y="828136"/>
                </a:cubicBezTo>
                <a:cubicBezTo>
                  <a:pt x="724619" y="914400"/>
                  <a:pt x="0" y="897147"/>
                  <a:pt x="0" y="897147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433973" y="3683479"/>
            <a:ext cx="672865" cy="0"/>
          </a:xfrm>
          <a:custGeom>
            <a:avLst/>
            <a:gdLst>
              <a:gd name="connsiteX0" fmla="*/ 629729 w 629729"/>
              <a:gd name="connsiteY0" fmla="*/ 0 h 0"/>
              <a:gd name="connsiteX1" fmla="*/ 0 w 629729"/>
              <a:gd name="connsiteY1" fmla="*/ 0 h 0"/>
              <a:gd name="connsiteX0" fmla="*/ 10685 w 10685"/>
              <a:gd name="connsiteY0" fmla="*/ 0 h 0"/>
              <a:gd name="connsiteX1" fmla="*/ 0 w 106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85">
                <a:moveTo>
                  <a:pt x="10685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0" y="198814"/>
            <a:ext cx="8153640" cy="596630"/>
          </a:xfrm>
        </p:spPr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2579" y="1679447"/>
            <a:ext cx="1130060" cy="5232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Liver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60764" y="1465705"/>
            <a:ext cx="1423359" cy="95410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Bone Marrow</a:t>
            </a:r>
            <a:endParaRPr lang="en-US" sz="2800" dirty="0"/>
          </a:p>
        </p:txBody>
      </p:sp>
      <p:pic>
        <p:nvPicPr>
          <p:cNvPr id="17" name="Picture 16" descr="Benzene_ring.png"/>
          <p:cNvPicPr>
            <a:picLocks noChangeAspect="1"/>
          </p:cNvPicPr>
          <p:nvPr/>
        </p:nvPicPr>
        <p:blipFill>
          <a:blip r:embed="rId2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76" y="1634614"/>
            <a:ext cx="556208" cy="637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73839" y="1842270"/>
            <a:ext cx="483079" cy="221749"/>
          </a:xfrm>
          <a:prstGeom prst="rightArrow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413832" y="1842270"/>
            <a:ext cx="1659146" cy="221749"/>
          </a:xfrm>
          <a:prstGeom prst="rightArrow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14787" y="1472727"/>
            <a:ext cx="21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Active metabolites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60764" y="2497566"/>
            <a:ext cx="1431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DNA Damage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407416" y="2271675"/>
            <a:ext cx="0" cy="5364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70658" y="2881594"/>
            <a:ext cx="166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Less excretion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26581" y="4389103"/>
            <a:ext cx="1130060" cy="5232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Liver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6314766" y="4175361"/>
            <a:ext cx="1423359" cy="95410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Bone Marrow</a:t>
            </a:r>
            <a:endParaRPr lang="en-US" sz="2800" dirty="0"/>
          </a:p>
        </p:txBody>
      </p:sp>
      <p:pic>
        <p:nvPicPr>
          <p:cNvPr id="26" name="Picture 25" descr="Benzene_ring.png"/>
          <p:cNvPicPr>
            <a:picLocks noChangeAspect="1"/>
          </p:cNvPicPr>
          <p:nvPr/>
        </p:nvPicPr>
        <p:blipFill>
          <a:blip r:embed="rId2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78" y="4344270"/>
            <a:ext cx="556208" cy="637061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2127841" y="4551926"/>
            <a:ext cx="483079" cy="221749"/>
          </a:xfrm>
          <a:prstGeom prst="rightArrow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68789" y="4182383"/>
            <a:ext cx="21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Active metabolites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14766" y="5207222"/>
            <a:ext cx="1431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Less DNA Damage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59636" y="5416813"/>
            <a:ext cx="261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More excretion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1613138" y="3587358"/>
            <a:ext cx="601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Mice with </a:t>
            </a:r>
            <a:r>
              <a:rPr lang="en-US" sz="2400" dirty="0" smtClean="0">
                <a:solidFill>
                  <a:srgbClr val="33CC33"/>
                </a:solidFill>
              </a:rPr>
              <a:t>CAST/EiJ</a:t>
            </a:r>
            <a:r>
              <a:rPr lang="en-US" sz="2400" dirty="0" smtClean="0"/>
              <a:t> allele at </a:t>
            </a:r>
            <a:r>
              <a:rPr lang="en-US" sz="2400" dirty="0" err="1" smtClean="0"/>
              <a:t>Chr</a:t>
            </a:r>
            <a:r>
              <a:rPr lang="en-US" sz="2400" dirty="0" smtClean="0"/>
              <a:t> 10 QTL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825918" y="1008509"/>
            <a:ext cx="5610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Mice with other allele at </a:t>
            </a:r>
            <a:r>
              <a:rPr lang="en-US" sz="2400" dirty="0" err="1" smtClean="0"/>
              <a:t>Chr</a:t>
            </a:r>
            <a:r>
              <a:rPr lang="en-US" sz="2400" dirty="0" smtClean="0"/>
              <a:t> 10 QTL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2404" y="987948"/>
            <a:ext cx="7168551" cy="2337761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2404" y="3572995"/>
            <a:ext cx="7168551" cy="2367038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>
            <a:off x="3226261" y="4999422"/>
            <a:ext cx="362309" cy="435482"/>
          </a:xfrm>
          <a:prstGeom prst="downArrow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336194" y="4709429"/>
            <a:ext cx="173678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17" y="274638"/>
            <a:ext cx="8096583" cy="59965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729916" y="1058779"/>
            <a:ext cx="8096583" cy="49489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QTL mapping studies generate testable hypotheses.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i.e. Gene X affects phenotype 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Benzene-induced hematotoxicity is affected by a dominant, protective CAST allele.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CAST carries a duplication of a pair of sulfotransferases that increases constitutive liver expression.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Sulfation</a:t>
            </a:r>
            <a:r>
              <a:rPr lang="en-US" dirty="0" smtClean="0"/>
              <a:t> of benzene metabolites is a plausible detoxification mechanism.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840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254" y="122238"/>
            <a:ext cx="8279245" cy="549707"/>
          </a:xfrm>
        </p:spPr>
        <p:txBody>
          <a:bodyPr/>
          <a:lstStyle/>
          <a:p>
            <a:r>
              <a:rPr lang="en-US" dirty="0" smtClean="0"/>
              <a:t>Setup for Workshop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2673" y="671945"/>
            <a:ext cx="8285018" cy="5548746"/>
          </a:xfrm>
        </p:spPr>
        <p:txBody>
          <a:bodyPr/>
          <a:lstStyle/>
          <a:p>
            <a:r>
              <a:rPr lang="en-US" dirty="0" smtClean="0"/>
              <a:t>QTL Mapping Lesson Setup</a:t>
            </a:r>
          </a:p>
          <a:p>
            <a:pPr lvl="1"/>
            <a:r>
              <a:rPr lang="en-US" dirty="0">
                <a:hlinkClick r:id="rId2"/>
              </a:rPr>
              <a:t>https://smcclatchy.github.io/mapping/setup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Download and install most recent versions of:</a:t>
            </a:r>
          </a:p>
          <a:p>
            <a:pPr lvl="2"/>
            <a:r>
              <a:rPr lang="en-US" dirty="0" smtClean="0"/>
              <a:t>R</a:t>
            </a:r>
          </a:p>
          <a:p>
            <a:pPr lvl="2"/>
            <a:r>
              <a:rPr lang="en-US" dirty="0" err="1" smtClean="0"/>
              <a:t>Rstudio</a:t>
            </a:r>
            <a:endParaRPr lang="en-US" dirty="0" smtClean="0"/>
          </a:p>
          <a:p>
            <a:pPr lvl="2"/>
            <a:r>
              <a:rPr lang="en-US" dirty="0" smtClean="0"/>
              <a:t>Follow instructions for installing external software libraries for R.</a:t>
            </a:r>
          </a:p>
          <a:p>
            <a:pPr lvl="1"/>
            <a:r>
              <a:rPr lang="en-US" dirty="0" smtClean="0"/>
              <a:t>Download data files at bottom of page.</a:t>
            </a:r>
          </a:p>
          <a:p>
            <a:r>
              <a:rPr lang="en-US" dirty="0" smtClean="0"/>
              <a:t>Main Lesson for next Tuesday: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://smcclatchy.github.io/mapping/13-qtl-in-do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smtClean="0"/>
              <a:t>I’ll be here this coming Thursday as well.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237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43" y="167958"/>
            <a:ext cx="7885057" cy="586422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1060"/>
            <a:ext cx="4000500" cy="503650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smtClean="0"/>
              <a:t>The Jackson Laboratory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Gary Churchill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Bob Braun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Elissa Chesler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Karen Svenson</a:t>
            </a: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Steven Munger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Narayanan Raghupathy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 Simons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Kwangbom</a:t>
            </a:r>
            <a:r>
              <a:rPr lang="en-US" dirty="0"/>
              <a:t> Choi </a:t>
            </a: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Anne Greenlee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Joel </a:t>
            </a:r>
            <a:r>
              <a:rPr lang="en-US" dirty="0"/>
              <a:t>Graber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Steve Ciciotte, Lisa </a:t>
            </a:r>
            <a:r>
              <a:rPr lang="en-US" dirty="0"/>
              <a:t>Somes,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Doug </a:t>
            </a:r>
            <a:r>
              <a:rPr lang="en-US" dirty="0" err="1" smtClean="0"/>
              <a:t>Hinerfeld</a:t>
            </a:r>
            <a:r>
              <a:rPr lang="en-US" dirty="0" smtClean="0"/>
              <a:t> / </a:t>
            </a:r>
            <a:r>
              <a:rPr lang="en-US" dirty="0"/>
              <a:t>Sandy Daigle/ Sonya </a:t>
            </a:r>
            <a:r>
              <a:rPr lang="en-US" dirty="0" err="1" smtClean="0"/>
              <a:t>Kamdar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94860" y="861061"/>
            <a:ext cx="4183380" cy="186689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2"/>
              </a:buBlip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87388" indent="-3444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030288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3"/>
              </a:buBlip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258888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489075" indent="-230188" algn="l" defTabSz="457200" rtl="0" eaLnBrk="1" latinLnBrk="0" hangingPunct="1">
              <a:lnSpc>
                <a:spcPct val="104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Arial"/>
              <a:buNone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smtClean="0"/>
              <a:t>UNC-CH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Fernando Pardo-Manuel de Villena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Daniel Pomp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Leonard McMillan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Catherine Walsh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Cheng-ping Fu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Andrew Morgan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4860" y="2735492"/>
            <a:ext cx="4183380" cy="75438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2"/>
              </a:buBlip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87388" indent="-3444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030288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3"/>
              </a:buBlip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258888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489075" indent="-230188" algn="l" defTabSz="457200" rtl="0" eaLnBrk="1" latinLnBrk="0" hangingPunct="1">
              <a:lnSpc>
                <a:spcPct val="104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Arial"/>
              <a:buNone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smtClean="0"/>
              <a:t>Univ. of Wisconsin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Karl Broman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82638" y="3338777"/>
            <a:ext cx="4183380" cy="100583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2"/>
              </a:buBlip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87388" indent="-3444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030288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3"/>
              </a:buBlip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258888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489075" indent="-230188" algn="l" defTabSz="457200" rtl="0" eaLnBrk="1" latinLnBrk="0" hangingPunct="1">
              <a:lnSpc>
                <a:spcPct val="104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Arial"/>
              <a:buNone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smtClean="0"/>
              <a:t>Univ. of Chicago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Abraham Palmer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Riyan Cheng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91264" y="4298700"/>
            <a:ext cx="2399581" cy="181543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2"/>
              </a:buBlip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87388" indent="-3444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030288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3"/>
              </a:buBlip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258888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489075" indent="-230188" algn="l" defTabSz="457200" rtl="0" eaLnBrk="1" latinLnBrk="0" hangingPunct="1">
              <a:lnSpc>
                <a:spcPct val="104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Arial"/>
              <a:buNone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u="sng" dirty="0" smtClean="0"/>
              <a:t>NIEHS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smtClean="0"/>
              <a:t>John E. French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smtClean="0"/>
              <a:t>Kristine Witt</a:t>
            </a:r>
            <a:endParaRPr lang="en-US" sz="1800" baseline="300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smtClean="0"/>
              <a:t>Daniel Morgan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smtClean="0"/>
              <a:t>Grace </a:t>
            </a:r>
            <a:r>
              <a:rPr lang="en-US" sz="1800" dirty="0" err="1" smtClean="0"/>
              <a:t>Kissling</a:t>
            </a:r>
            <a:endParaRPr lang="en-US" sz="1800" baseline="300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smtClean="0"/>
              <a:t>Keith Shockley</a:t>
            </a:r>
            <a:endParaRPr lang="en-US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313097" y="4317284"/>
            <a:ext cx="2308860" cy="129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sng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ILS</a:t>
            </a:r>
            <a:r>
              <a:rPr kumimoji="0" lang="en-US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Inc</a:t>
            </a:r>
            <a:r>
              <a:rPr kumimoji="0" lang="en-US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Kim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Shepard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Leslie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Recio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313097" y="5166692"/>
            <a:ext cx="2211238" cy="87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sng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Alion</a:t>
            </a:r>
            <a:endParaRPr kumimoji="0" lang="en-US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Herman Price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9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Template">
  <a:themeElements>
    <a:clrScheme name="Custom 4">
      <a:dk1>
        <a:srgbClr val="2C2A29"/>
      </a:dk1>
      <a:lt1>
        <a:sysClr val="window" lastClr="FCFBBC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>
              <a:lumMod val="50000"/>
              <a:lumOff val="50000"/>
            </a:schemeClr>
          </a:solidFill>
          <a:headEnd type="none" w="lg" len="lg"/>
          <a:tailEnd type="stealth" w="lg" len="lg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CFBB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 Blue - Simple">
  <a:themeElements>
    <a:clrScheme name="Custom 4">
      <a:dk1>
        <a:srgbClr val="2C2A29"/>
      </a:dk1>
      <a:lt1>
        <a:sysClr val="window" lastClr="FCFBBC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ight Blue Master">
  <a:themeElements>
    <a:clrScheme name="Custom 4">
      <a:dk1>
        <a:srgbClr val="2C2A29"/>
      </a:dk1>
      <a:lt1>
        <a:sysClr val="window" lastClr="FCFBBC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ark Green Master">
  <a:themeElements>
    <a:clrScheme name="Custom 4">
      <a:dk1>
        <a:srgbClr val="2C2A29"/>
      </a:dk1>
      <a:lt1>
        <a:sysClr val="window" lastClr="FCFBBC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ark Grey Master">
  <a:themeElements>
    <a:clrScheme name="Custom 4">
      <a:dk1>
        <a:srgbClr val="2C2A29"/>
      </a:dk1>
      <a:lt1>
        <a:sysClr val="window" lastClr="FCFBBC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Rose Master">
  <a:themeElements>
    <a:clrScheme name="Custom 4">
      <a:dk1>
        <a:srgbClr val="2C2A29"/>
      </a:dk1>
      <a:lt1>
        <a:sysClr val="window" lastClr="FCFBBC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Dark Grey Solid Master">
  <a:themeElements>
    <a:clrScheme name="Custom 4">
      <a:dk1>
        <a:srgbClr val="2C2A29"/>
      </a:dk1>
      <a:lt1>
        <a:sysClr val="window" lastClr="FCFBBC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Dark Blue Solid Master">
  <a:themeElements>
    <a:clrScheme name="Custom 4">
      <a:dk1>
        <a:srgbClr val="2C2A29"/>
      </a:dk1>
      <a:lt1>
        <a:sysClr val="window" lastClr="FCFBBC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CFBB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3313</TotalTime>
  <Words>3544</Words>
  <Application>Microsoft Office PowerPoint</Application>
  <PresentationFormat>On-screen Show (4:3)</PresentationFormat>
  <Paragraphs>1017</Paragraphs>
  <Slides>95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2" baseType="lpstr">
      <vt:lpstr>ＭＳ Ｐゴシック</vt:lpstr>
      <vt:lpstr>Arial</vt:lpstr>
      <vt:lpstr>Calibri</vt:lpstr>
      <vt:lpstr>Cambria Math</vt:lpstr>
      <vt:lpstr>Courier New</vt:lpstr>
      <vt:lpstr>msgothic</vt:lpstr>
      <vt:lpstr>Symbol</vt:lpstr>
      <vt:lpstr>Wingdings</vt:lpstr>
      <vt:lpstr>Powerpoint_Template</vt:lpstr>
      <vt:lpstr>Dark Blue - Simple</vt:lpstr>
      <vt:lpstr>Light Blue Master</vt:lpstr>
      <vt:lpstr>Dark Green Master</vt:lpstr>
      <vt:lpstr>Dark Grey Master</vt:lpstr>
      <vt:lpstr>Rose Master</vt:lpstr>
      <vt:lpstr>Dark Grey Solid Master</vt:lpstr>
      <vt:lpstr>Dark Blue Solid Master</vt:lpstr>
      <vt:lpstr>Equation</vt:lpstr>
      <vt:lpstr>Quantitative trait locus mapping in multiparent crosses</vt:lpstr>
      <vt:lpstr>Outline</vt:lpstr>
      <vt:lpstr>Outline</vt:lpstr>
      <vt:lpstr>PowerPoint Presentation</vt:lpstr>
      <vt:lpstr>PowerPoint Presentation</vt:lpstr>
      <vt:lpstr>PowerPoint Presentation</vt:lpstr>
      <vt:lpstr>Laboratory mice are usually Inbred</vt:lpstr>
      <vt:lpstr>PowerPoint Presentation</vt:lpstr>
      <vt:lpstr>Red Blood Cell (RBC) counts</vt:lpstr>
      <vt:lpstr>Genetic background affects phenotype values</vt:lpstr>
      <vt:lpstr>Genetic background affects phenotype values</vt:lpstr>
      <vt:lpstr>Genetic background affects phenotype values</vt:lpstr>
      <vt:lpstr>Sometimes, reduced genetic diversity is a good thing</vt:lpstr>
      <vt:lpstr>PowerPoint Presentation</vt:lpstr>
      <vt:lpstr>PowerPoint Presentation</vt:lpstr>
      <vt:lpstr>Another example:  C3H substrains &amp; tuberculosis</vt:lpstr>
      <vt:lpstr>Summary</vt:lpstr>
      <vt:lpstr>Outline</vt:lpstr>
      <vt:lpstr>Methods to associate genes with phenotypes</vt:lpstr>
      <vt:lpstr>Genetic Complexity</vt:lpstr>
      <vt:lpstr>Quantitative Trait Locus (QTL) Mapping</vt:lpstr>
      <vt:lpstr>Single Nucleotide Polymorphisms (SNPs) act as markers along the genome</vt:lpstr>
      <vt:lpstr>PowerPoint Presentation</vt:lpstr>
      <vt:lpstr>PowerPoint Presentation</vt:lpstr>
      <vt:lpstr>Haplotype Reconstruction is performed using a Hidden Markov Model (HMM)</vt:lpstr>
      <vt:lpstr>PowerPoint Presentation</vt:lpstr>
      <vt:lpstr>Quantitative Trait Locus (QTL) Mapping</vt:lpstr>
      <vt:lpstr>PowerPoint Presentation</vt:lpstr>
      <vt:lpstr>PowerPoint Presentation</vt:lpstr>
      <vt:lpstr>PowerPoint Presentation</vt:lpstr>
      <vt:lpstr>PowerPoint Presentation</vt:lpstr>
      <vt:lpstr>Pros and Cons of F2 population</vt:lpstr>
      <vt:lpstr>How would you increase mapping resolution?</vt:lpstr>
      <vt:lpstr>How would you increase mapping resolution?</vt:lpstr>
      <vt:lpstr>How would you increase mapping resolution?</vt:lpstr>
      <vt:lpstr>Advanced Intercross Lines</vt:lpstr>
      <vt:lpstr>Advanced Intercross Lines</vt:lpstr>
      <vt:lpstr>Summary</vt:lpstr>
      <vt:lpstr>Outline</vt:lpstr>
      <vt:lpstr>Much of the human genome can be mapped onto the mouse genome</vt:lpstr>
      <vt:lpstr>What if we could engineer a SNP in every gene?</vt:lpstr>
      <vt:lpstr>Genetically diverse mouse models may improve translational relevance</vt:lpstr>
      <vt:lpstr>PowerPoint Presentation</vt:lpstr>
      <vt:lpstr>Reviews on QTL Mapping</vt:lpstr>
      <vt:lpstr>Multi-parent Advanced Generation Intercrosses (MAGIC)</vt:lpstr>
      <vt:lpstr>Organisms with MAGIC lines</vt:lpstr>
      <vt:lpstr>Founder Strains: Color/Letter Codes</vt:lpstr>
      <vt:lpstr>Founder Strains</vt:lpstr>
      <vt:lpstr>Founder Strain Sequences are available from the Sanger Mouse Genomes Project</vt:lpstr>
      <vt:lpstr>Mouse Collaborative Cross</vt:lpstr>
      <vt:lpstr>Mouse Collaborative Cross</vt:lpstr>
      <vt:lpstr>Mouse Collaborative Cross</vt:lpstr>
      <vt:lpstr>PowerPoint Presentation</vt:lpstr>
      <vt:lpstr>CC and DO Genome Comparison</vt:lpstr>
      <vt:lpstr>CC and DO Comparison</vt:lpstr>
      <vt:lpstr>Correlation between phenotypes</vt:lpstr>
      <vt:lpstr>Correlation between phenotypes</vt:lpstr>
      <vt:lpstr>Summary</vt:lpstr>
      <vt:lpstr>Outline</vt:lpstr>
      <vt:lpstr>Mice are genotyped on a high density SNP microarray</vt:lpstr>
      <vt:lpstr>HMM to Reconstruct Genomes</vt:lpstr>
      <vt:lpstr>DO Mice have Balanced Founder Allele Proportions across the Genome</vt:lpstr>
      <vt:lpstr>DO Mice have more SNPs with MAF &gt; 5%</vt:lpstr>
      <vt:lpstr>Low minor allele frequency decreases power</vt:lpstr>
      <vt:lpstr>Number of Recombinations per Mouse</vt:lpstr>
      <vt:lpstr>Outline</vt:lpstr>
      <vt:lpstr>We condense the 36 genotype probabilities to 8 founder haplotype probabilities</vt:lpstr>
      <vt:lpstr>The mapping model estimates the effect of each founder allele</vt:lpstr>
      <vt:lpstr>Mapping Additive Effects in F2</vt:lpstr>
      <vt:lpstr>Example: Coat Color</vt:lpstr>
      <vt:lpstr>Linkage versus Association Mapping</vt:lpstr>
      <vt:lpstr>PowerPoint Presentation</vt:lpstr>
      <vt:lpstr>PowerPoint Presentation</vt:lpstr>
      <vt:lpstr>Modifier mapping using the DO</vt:lpstr>
      <vt:lpstr>Summary</vt:lpstr>
      <vt:lpstr>Outline</vt:lpstr>
      <vt:lpstr>Benzene Inhalation Study</vt:lpstr>
      <vt:lpstr>Benzene Study Endpoints</vt:lpstr>
      <vt:lpstr>Bone Marrow MN-RET</vt:lpstr>
      <vt:lpstr>Linkage Mapping Model</vt:lpstr>
      <vt:lpstr>QTL Plot of Bone Marrow MN-RET</vt:lpstr>
      <vt:lpstr>The CAST allele is protective</vt:lpstr>
      <vt:lpstr>The CAST allele is dominant</vt:lpstr>
      <vt:lpstr>Association Mapping to narrow candidate gene list</vt:lpstr>
      <vt:lpstr>Association Mapping to narrow candidate gene list</vt:lpstr>
      <vt:lpstr>Sult3a1 and Gm4794 are sulfotransferases</vt:lpstr>
      <vt:lpstr>Sult3a1 and Gm4794 have high expression in CAST livers</vt:lpstr>
      <vt:lpstr>The CAST allele of Sult3a1 &amp; Gm4794 is more highly expressed than other alleles</vt:lpstr>
      <vt:lpstr>CAST/EiJ has a copy number gain of sulfotransferases</vt:lpstr>
      <vt:lpstr>CAST/EiJ has a copy number gain of sulfotransferases</vt:lpstr>
      <vt:lpstr>Hypothesis</vt:lpstr>
      <vt:lpstr>Hypothesis</vt:lpstr>
      <vt:lpstr>Summary</vt:lpstr>
      <vt:lpstr>Setup for Workshop</vt:lpstr>
      <vt:lpstr>Acknowledgements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Gatti</dc:creator>
  <cp:lastModifiedBy>Dan Gatti</cp:lastModifiedBy>
  <cp:revision>251</cp:revision>
  <cp:lastPrinted>2015-02-05T16:13:55Z</cp:lastPrinted>
  <dcterms:created xsi:type="dcterms:W3CDTF">2013-11-05T10:42:16Z</dcterms:created>
  <dcterms:modified xsi:type="dcterms:W3CDTF">2018-02-13T17:35:15Z</dcterms:modified>
</cp:coreProperties>
</file>